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1"/>
  </p:sldMasterIdLst>
  <p:notesMasterIdLst>
    <p:notesMasterId r:id="rId25"/>
  </p:notesMasterIdLst>
  <p:sldIdLst>
    <p:sldId id="483" r:id="rId2"/>
    <p:sldId id="496" r:id="rId3"/>
    <p:sldId id="497" r:id="rId4"/>
    <p:sldId id="417" r:id="rId5"/>
    <p:sldId id="498" r:id="rId6"/>
    <p:sldId id="418" r:id="rId7"/>
    <p:sldId id="420" r:id="rId8"/>
    <p:sldId id="499" r:id="rId9"/>
    <p:sldId id="500" r:id="rId10"/>
    <p:sldId id="421" r:id="rId11"/>
    <p:sldId id="422" r:id="rId12"/>
    <p:sldId id="423" r:id="rId13"/>
    <p:sldId id="503" r:id="rId14"/>
    <p:sldId id="504" r:id="rId15"/>
    <p:sldId id="505" r:id="rId16"/>
    <p:sldId id="426" r:id="rId17"/>
    <p:sldId id="487" r:id="rId18"/>
    <p:sldId id="324" r:id="rId19"/>
    <p:sldId id="485" r:id="rId20"/>
    <p:sldId id="495" r:id="rId21"/>
    <p:sldId id="488" r:id="rId22"/>
    <p:sldId id="371" r:id="rId23"/>
    <p:sldId id="501"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124" d="100"/>
          <a:sy n="124" d="100"/>
        </p:scale>
        <p:origin x="12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2" Type="http://schemas.openxmlformats.org/officeDocument/2006/relationships/hyperlink" Target="mailto:mwua@msplans.com" TargetMode="External"/><Relationship Id="rId1" Type="http://schemas.openxmlformats.org/officeDocument/2006/relationships/hyperlink" Target="https://msratingbureau.com/"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hyperlink" Target="mailto:msclaimsdocs@msplans.com" TargetMode="External"/><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hyperlink" Target="mailto:newclaims@msplans.com" TargetMode="External"/><Relationship Id="rId1" Type="http://schemas.openxmlformats.org/officeDocument/2006/relationships/hyperlink" Target="https://mwua.iscs.com/innovation" TargetMode="Externa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2" Type="http://schemas.openxmlformats.org/officeDocument/2006/relationships/hyperlink" Target="mailto:mwua@msplans.com" TargetMode="External"/><Relationship Id="rId1" Type="http://schemas.openxmlformats.org/officeDocument/2006/relationships/hyperlink" Target="https://msratingbureau.com/"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8.xml.rels><?xml version="1.0" encoding="UTF-8" standalone="yes"?>
<Relationships xmlns="http://schemas.openxmlformats.org/package/2006/relationships"><Relationship Id="rId8" Type="http://schemas.openxmlformats.org/officeDocument/2006/relationships/hyperlink" Target="mailto:newclaims@msplans.com" TargetMode="External"/><Relationship Id="rId13" Type="http://schemas.openxmlformats.org/officeDocument/2006/relationships/image" Target="../media/image23.svg"/><Relationship Id="rId3" Type="http://schemas.openxmlformats.org/officeDocument/2006/relationships/hyperlink" Target="https://mwua.iscs.com/innovation" TargetMode="External"/><Relationship Id="rId7" Type="http://schemas.openxmlformats.org/officeDocument/2006/relationships/image" Target="../media/image19.svg"/><Relationship Id="rId12" Type="http://schemas.openxmlformats.org/officeDocument/2006/relationships/image" Target="../media/image22.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8.png"/><Relationship Id="rId11" Type="http://schemas.openxmlformats.org/officeDocument/2006/relationships/image" Target="../media/image21.svg"/><Relationship Id="rId5" Type="http://schemas.openxmlformats.org/officeDocument/2006/relationships/image" Target="../media/image17.sv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hyperlink" Target="mailto:msclaimsdocs@msplans.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E8C8AC-C434-45B5-9D62-85680E25604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E8C18B8-BFD0-4BD4-8F78-82458899E74F}">
      <dgm:prSet/>
      <dgm:spPr/>
      <dgm:t>
        <a:bodyPr/>
        <a:lstStyle/>
        <a:p>
          <a:pPr>
            <a:lnSpc>
              <a:spcPct val="100000"/>
            </a:lnSpc>
          </a:pPr>
          <a:r>
            <a:rPr lang="en-US" dirty="0"/>
            <a:t>Only MWUA can enter a blanket schedule in the policy system for quotation or issuance purposes.  All non-blanket schedules should be entered in the policy system by the servicing agent.  Mixed blanket and non-blanket schedules require servicing agent entry for non-blanket risks. MWUA underwriting enters the blanket schedules using the statement of values provided by the servicing agency.</a:t>
          </a:r>
        </a:p>
      </dgm:t>
    </dgm:pt>
    <dgm:pt modelId="{B480C9AC-9E22-4461-890A-40C39D291DDB}" type="parTrans" cxnId="{D434838B-D550-4004-95B6-3747DDE930BE}">
      <dgm:prSet/>
      <dgm:spPr/>
      <dgm:t>
        <a:bodyPr/>
        <a:lstStyle/>
        <a:p>
          <a:endParaRPr lang="en-US"/>
        </a:p>
      </dgm:t>
    </dgm:pt>
    <dgm:pt modelId="{D1ABE084-8740-427B-8F6F-2B83830FCDCC}" type="sibTrans" cxnId="{D434838B-D550-4004-95B6-3747DDE930BE}">
      <dgm:prSet/>
      <dgm:spPr/>
      <dgm:t>
        <a:bodyPr/>
        <a:lstStyle/>
        <a:p>
          <a:endParaRPr lang="en-US"/>
        </a:p>
      </dgm:t>
    </dgm:pt>
    <dgm:pt modelId="{3B195318-FE12-4061-BBCF-F2DD1F3B8FD7}">
      <dgm:prSet/>
      <dgm:spPr/>
      <dgm:t>
        <a:bodyPr/>
        <a:lstStyle/>
        <a:p>
          <a:pPr>
            <a:lnSpc>
              <a:spcPct val="100000"/>
            </a:lnSpc>
          </a:pPr>
          <a:r>
            <a:rPr lang="en-US"/>
            <a:t>The MWUA Blanket Schedule of Values form is required for risks that are blanketed.  </a:t>
          </a:r>
        </a:p>
      </dgm:t>
    </dgm:pt>
    <dgm:pt modelId="{D86DCF17-91D2-46E1-B32A-2BC0174C8605}" type="parTrans" cxnId="{417C7C56-0BA1-4D22-B469-F50EE2E47530}">
      <dgm:prSet/>
      <dgm:spPr/>
      <dgm:t>
        <a:bodyPr/>
        <a:lstStyle/>
        <a:p>
          <a:endParaRPr lang="en-US"/>
        </a:p>
      </dgm:t>
    </dgm:pt>
    <dgm:pt modelId="{D27DF9D8-95E3-4C56-B98B-7FEF1AC1CD89}" type="sibTrans" cxnId="{417C7C56-0BA1-4D22-B469-F50EE2E47530}">
      <dgm:prSet/>
      <dgm:spPr/>
      <dgm:t>
        <a:bodyPr/>
        <a:lstStyle/>
        <a:p>
          <a:endParaRPr lang="en-US"/>
        </a:p>
      </dgm:t>
    </dgm:pt>
    <dgm:pt modelId="{6DA694C7-ADB9-489B-B569-4EFD636ADF80}" type="pres">
      <dgm:prSet presAssocID="{BAE8C8AC-C434-45B5-9D62-85680E256047}" presName="root" presStyleCnt="0">
        <dgm:presLayoutVars>
          <dgm:dir/>
          <dgm:resizeHandles val="exact"/>
        </dgm:presLayoutVars>
      </dgm:prSet>
      <dgm:spPr/>
    </dgm:pt>
    <dgm:pt modelId="{95544A0A-C232-4DF0-A8EF-8241FC77362E}" type="pres">
      <dgm:prSet presAssocID="{7E8C18B8-BFD0-4BD4-8F78-82458899E74F}" presName="compNode" presStyleCnt="0"/>
      <dgm:spPr/>
    </dgm:pt>
    <dgm:pt modelId="{6662785F-BD89-4BE7-9275-5DA0B098036D}" type="pres">
      <dgm:prSet presAssocID="{7E8C18B8-BFD0-4BD4-8F78-82458899E74F}" presName="bgRect" presStyleLbl="bgShp" presStyleIdx="0" presStyleCnt="2"/>
      <dgm:spPr/>
    </dgm:pt>
    <dgm:pt modelId="{5DE53725-EF0C-4051-A8EF-6E4091D8B448}" type="pres">
      <dgm:prSet presAssocID="{7E8C18B8-BFD0-4BD4-8F78-82458899E74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aper"/>
        </a:ext>
      </dgm:extLst>
    </dgm:pt>
    <dgm:pt modelId="{A19669E4-B133-4905-8C0D-3B70C1A7BCDE}" type="pres">
      <dgm:prSet presAssocID="{7E8C18B8-BFD0-4BD4-8F78-82458899E74F}" presName="spaceRect" presStyleCnt="0"/>
      <dgm:spPr/>
    </dgm:pt>
    <dgm:pt modelId="{F1590E2A-C7BF-4912-98D6-D5117BE2CC63}" type="pres">
      <dgm:prSet presAssocID="{7E8C18B8-BFD0-4BD4-8F78-82458899E74F}" presName="parTx" presStyleLbl="revTx" presStyleIdx="0" presStyleCnt="2">
        <dgm:presLayoutVars>
          <dgm:chMax val="0"/>
          <dgm:chPref val="0"/>
        </dgm:presLayoutVars>
      </dgm:prSet>
      <dgm:spPr/>
    </dgm:pt>
    <dgm:pt modelId="{30F2189D-8808-4660-A106-DC10A638C202}" type="pres">
      <dgm:prSet presAssocID="{D1ABE084-8740-427B-8F6F-2B83830FCDCC}" presName="sibTrans" presStyleCnt="0"/>
      <dgm:spPr/>
    </dgm:pt>
    <dgm:pt modelId="{4ADA9730-243E-49B0-95AC-97A3343E49FC}" type="pres">
      <dgm:prSet presAssocID="{3B195318-FE12-4061-BBCF-F2DD1F3B8FD7}" presName="compNode" presStyleCnt="0"/>
      <dgm:spPr/>
    </dgm:pt>
    <dgm:pt modelId="{36F29AE8-4A3D-4828-8C0D-975914F27833}" type="pres">
      <dgm:prSet presAssocID="{3B195318-FE12-4061-BBCF-F2DD1F3B8FD7}" presName="bgRect" presStyleLbl="bgShp" presStyleIdx="1" presStyleCnt="2"/>
      <dgm:spPr/>
    </dgm:pt>
    <dgm:pt modelId="{6FBD60B1-F654-4526-AADF-A807AFAFD314}" type="pres">
      <dgm:prSet presAssocID="{3B195318-FE12-4061-BBCF-F2DD1F3B8FD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thly calendar"/>
        </a:ext>
      </dgm:extLst>
    </dgm:pt>
    <dgm:pt modelId="{02E6FFF1-CCAC-4709-A569-90558FAFCF6B}" type="pres">
      <dgm:prSet presAssocID="{3B195318-FE12-4061-BBCF-F2DD1F3B8FD7}" presName="spaceRect" presStyleCnt="0"/>
      <dgm:spPr/>
    </dgm:pt>
    <dgm:pt modelId="{ACDE6A94-DC19-44E5-83CA-CB36DAF6ED2D}" type="pres">
      <dgm:prSet presAssocID="{3B195318-FE12-4061-BBCF-F2DD1F3B8FD7}" presName="parTx" presStyleLbl="revTx" presStyleIdx="1" presStyleCnt="2">
        <dgm:presLayoutVars>
          <dgm:chMax val="0"/>
          <dgm:chPref val="0"/>
        </dgm:presLayoutVars>
      </dgm:prSet>
      <dgm:spPr/>
    </dgm:pt>
  </dgm:ptLst>
  <dgm:cxnLst>
    <dgm:cxn modelId="{EBB0D531-29D5-4041-8E44-AB46158E2171}" type="presOf" srcId="{3B195318-FE12-4061-BBCF-F2DD1F3B8FD7}" destId="{ACDE6A94-DC19-44E5-83CA-CB36DAF6ED2D}" srcOrd="0" destOrd="0" presId="urn:microsoft.com/office/officeart/2018/2/layout/IconVerticalSolidList"/>
    <dgm:cxn modelId="{1CA5F43A-959E-41A1-8759-F2C6E8E4627C}" type="presOf" srcId="{BAE8C8AC-C434-45B5-9D62-85680E256047}" destId="{6DA694C7-ADB9-489B-B569-4EFD636ADF80}" srcOrd="0" destOrd="0" presId="urn:microsoft.com/office/officeart/2018/2/layout/IconVerticalSolidList"/>
    <dgm:cxn modelId="{417C7C56-0BA1-4D22-B469-F50EE2E47530}" srcId="{BAE8C8AC-C434-45B5-9D62-85680E256047}" destId="{3B195318-FE12-4061-BBCF-F2DD1F3B8FD7}" srcOrd="1" destOrd="0" parTransId="{D86DCF17-91D2-46E1-B32A-2BC0174C8605}" sibTransId="{D27DF9D8-95E3-4C56-B98B-7FEF1AC1CD89}"/>
    <dgm:cxn modelId="{D434838B-D550-4004-95B6-3747DDE930BE}" srcId="{BAE8C8AC-C434-45B5-9D62-85680E256047}" destId="{7E8C18B8-BFD0-4BD4-8F78-82458899E74F}" srcOrd="0" destOrd="0" parTransId="{B480C9AC-9E22-4461-890A-40C39D291DDB}" sibTransId="{D1ABE084-8740-427B-8F6F-2B83830FCDCC}"/>
    <dgm:cxn modelId="{227A4ED7-DD0D-4B1A-8A46-F74160AA9B14}" type="presOf" srcId="{7E8C18B8-BFD0-4BD4-8F78-82458899E74F}" destId="{F1590E2A-C7BF-4912-98D6-D5117BE2CC63}" srcOrd="0" destOrd="0" presId="urn:microsoft.com/office/officeart/2018/2/layout/IconVerticalSolidList"/>
    <dgm:cxn modelId="{A1FF425D-3E57-4FB0-950D-5FC9E4673FFE}" type="presParOf" srcId="{6DA694C7-ADB9-489B-B569-4EFD636ADF80}" destId="{95544A0A-C232-4DF0-A8EF-8241FC77362E}" srcOrd="0" destOrd="0" presId="urn:microsoft.com/office/officeart/2018/2/layout/IconVerticalSolidList"/>
    <dgm:cxn modelId="{F13536D6-C931-467D-AA73-27D10CE2DF14}" type="presParOf" srcId="{95544A0A-C232-4DF0-A8EF-8241FC77362E}" destId="{6662785F-BD89-4BE7-9275-5DA0B098036D}" srcOrd="0" destOrd="0" presId="urn:microsoft.com/office/officeart/2018/2/layout/IconVerticalSolidList"/>
    <dgm:cxn modelId="{30392BC2-A22A-451C-B723-C4BDF4CD78B9}" type="presParOf" srcId="{95544A0A-C232-4DF0-A8EF-8241FC77362E}" destId="{5DE53725-EF0C-4051-A8EF-6E4091D8B448}" srcOrd="1" destOrd="0" presId="urn:microsoft.com/office/officeart/2018/2/layout/IconVerticalSolidList"/>
    <dgm:cxn modelId="{6AD21CB7-42FE-464D-8523-546D1C535639}" type="presParOf" srcId="{95544A0A-C232-4DF0-A8EF-8241FC77362E}" destId="{A19669E4-B133-4905-8C0D-3B70C1A7BCDE}" srcOrd="2" destOrd="0" presId="urn:microsoft.com/office/officeart/2018/2/layout/IconVerticalSolidList"/>
    <dgm:cxn modelId="{5B4FD4F7-FF37-4F4E-AAAA-79478810F552}" type="presParOf" srcId="{95544A0A-C232-4DF0-A8EF-8241FC77362E}" destId="{F1590E2A-C7BF-4912-98D6-D5117BE2CC63}" srcOrd="3" destOrd="0" presId="urn:microsoft.com/office/officeart/2018/2/layout/IconVerticalSolidList"/>
    <dgm:cxn modelId="{5FF2C667-DEF4-4C2B-B3A3-DB95DA7AE3AC}" type="presParOf" srcId="{6DA694C7-ADB9-489B-B569-4EFD636ADF80}" destId="{30F2189D-8808-4660-A106-DC10A638C202}" srcOrd="1" destOrd="0" presId="urn:microsoft.com/office/officeart/2018/2/layout/IconVerticalSolidList"/>
    <dgm:cxn modelId="{92336C10-DA1F-4FF5-9C05-B996AE03405E}" type="presParOf" srcId="{6DA694C7-ADB9-489B-B569-4EFD636ADF80}" destId="{4ADA9730-243E-49B0-95AC-97A3343E49FC}" srcOrd="2" destOrd="0" presId="urn:microsoft.com/office/officeart/2018/2/layout/IconVerticalSolidList"/>
    <dgm:cxn modelId="{D3FADB18-F804-46A5-B3A8-1B91F0CAEB12}" type="presParOf" srcId="{4ADA9730-243E-49B0-95AC-97A3343E49FC}" destId="{36F29AE8-4A3D-4828-8C0D-975914F27833}" srcOrd="0" destOrd="0" presId="urn:microsoft.com/office/officeart/2018/2/layout/IconVerticalSolidList"/>
    <dgm:cxn modelId="{23DACE56-EF3F-42FD-88F5-8B47BE3F2A66}" type="presParOf" srcId="{4ADA9730-243E-49B0-95AC-97A3343E49FC}" destId="{6FBD60B1-F654-4526-AADF-A807AFAFD314}" srcOrd="1" destOrd="0" presId="urn:microsoft.com/office/officeart/2018/2/layout/IconVerticalSolidList"/>
    <dgm:cxn modelId="{7298A827-9314-4B5D-86B3-9287E915601A}" type="presParOf" srcId="{4ADA9730-243E-49B0-95AC-97A3343E49FC}" destId="{02E6FFF1-CCAC-4709-A569-90558FAFCF6B}" srcOrd="2" destOrd="0" presId="urn:microsoft.com/office/officeart/2018/2/layout/IconVerticalSolidList"/>
    <dgm:cxn modelId="{51960944-9507-482E-9C1A-DFCFDF427639}" type="presParOf" srcId="{4ADA9730-243E-49B0-95AC-97A3343E49FC}" destId="{ACDE6A94-DC19-44E5-83CA-CB36DAF6ED2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F5EE37-94EE-43C7-B122-65301D4F8132}" type="doc">
      <dgm:prSet loTypeId="urn:microsoft.com/office/officeart/2005/8/layout/hierarchy1" loCatId="hierarchy" qsTypeId="urn:microsoft.com/office/officeart/2005/8/quickstyle/simple1" qsCatId="simple" csTypeId="urn:microsoft.com/office/officeart/2005/8/colors/accent4_2" csCatId="accent4" phldr="1"/>
      <dgm:spPr/>
      <dgm:t>
        <a:bodyPr/>
        <a:lstStyle/>
        <a:p>
          <a:endParaRPr lang="en-US"/>
        </a:p>
      </dgm:t>
    </dgm:pt>
    <dgm:pt modelId="{1DC9DB7B-F19E-41CC-BE40-77FDB6F62BD2}">
      <dgm:prSet/>
      <dgm:spPr/>
      <dgm:t>
        <a:bodyPr/>
        <a:lstStyle/>
        <a:p>
          <a:r>
            <a:rPr lang="en-US" dirty="0"/>
            <a:t>For Blanket Limit Policies the MWUA Statement of Values spreadsheet is mandatory with application. All data columns on the spreadsheet should be fully &amp; properly completed.  </a:t>
          </a:r>
        </a:p>
      </dgm:t>
    </dgm:pt>
    <dgm:pt modelId="{039B1A7A-67AA-44EB-A866-1AAED82B579A}" type="parTrans" cxnId="{DDB61C2C-9AB4-42ED-A05A-4700FEEC9FFF}">
      <dgm:prSet/>
      <dgm:spPr/>
      <dgm:t>
        <a:bodyPr/>
        <a:lstStyle/>
        <a:p>
          <a:endParaRPr lang="en-US"/>
        </a:p>
      </dgm:t>
    </dgm:pt>
    <dgm:pt modelId="{FB1CB83F-F350-4064-ABB1-6F23A09D114E}" type="sibTrans" cxnId="{DDB61C2C-9AB4-42ED-A05A-4700FEEC9FFF}">
      <dgm:prSet/>
      <dgm:spPr/>
      <dgm:t>
        <a:bodyPr/>
        <a:lstStyle/>
        <a:p>
          <a:endParaRPr lang="en-US"/>
        </a:p>
      </dgm:t>
    </dgm:pt>
    <dgm:pt modelId="{1CDD5C7D-49C3-4B6E-8861-68B05F9D976F}">
      <dgm:prSet/>
      <dgm:spPr/>
      <dgm:t>
        <a:bodyPr/>
        <a:lstStyle/>
        <a:p>
          <a:r>
            <a:rPr lang="en-US"/>
            <a:t>The scheduled risk values submitted to MWUA will be underwritten and site inspected to determine adequacy. Values should be submitted to MWUA accurately to avoid delays on application processing and/or post binding endorsed adjustments to limits or pricing.  </a:t>
          </a:r>
        </a:p>
      </dgm:t>
    </dgm:pt>
    <dgm:pt modelId="{71B0A04D-5F34-4C5A-BF2F-A7344B1ED5C5}" type="parTrans" cxnId="{8084DCDF-2D19-41C2-987F-4D511B9700E5}">
      <dgm:prSet/>
      <dgm:spPr/>
      <dgm:t>
        <a:bodyPr/>
        <a:lstStyle/>
        <a:p>
          <a:endParaRPr lang="en-US"/>
        </a:p>
      </dgm:t>
    </dgm:pt>
    <dgm:pt modelId="{160598E0-3317-4191-8B41-1DEDD6449D16}" type="sibTrans" cxnId="{8084DCDF-2D19-41C2-987F-4D511B9700E5}">
      <dgm:prSet/>
      <dgm:spPr/>
      <dgm:t>
        <a:bodyPr/>
        <a:lstStyle/>
        <a:p>
          <a:endParaRPr lang="en-US"/>
        </a:p>
      </dgm:t>
    </dgm:pt>
    <dgm:pt modelId="{9ADEED85-F78F-4839-A4E5-7E0D082B9244}" type="pres">
      <dgm:prSet presAssocID="{7CF5EE37-94EE-43C7-B122-65301D4F8132}" presName="hierChild1" presStyleCnt="0">
        <dgm:presLayoutVars>
          <dgm:chPref val="1"/>
          <dgm:dir/>
          <dgm:animOne val="branch"/>
          <dgm:animLvl val="lvl"/>
          <dgm:resizeHandles/>
        </dgm:presLayoutVars>
      </dgm:prSet>
      <dgm:spPr/>
    </dgm:pt>
    <dgm:pt modelId="{0A8B49B2-657A-4ED0-8FC3-8BFCBF962604}" type="pres">
      <dgm:prSet presAssocID="{1DC9DB7B-F19E-41CC-BE40-77FDB6F62BD2}" presName="hierRoot1" presStyleCnt="0"/>
      <dgm:spPr/>
    </dgm:pt>
    <dgm:pt modelId="{4F4BDD9F-19B6-408A-81AC-468E927F49B1}" type="pres">
      <dgm:prSet presAssocID="{1DC9DB7B-F19E-41CC-BE40-77FDB6F62BD2}" presName="composite" presStyleCnt="0"/>
      <dgm:spPr/>
    </dgm:pt>
    <dgm:pt modelId="{060040B1-75A5-4444-BE82-609FF3F3A64A}" type="pres">
      <dgm:prSet presAssocID="{1DC9DB7B-F19E-41CC-BE40-77FDB6F62BD2}" presName="background" presStyleLbl="node0" presStyleIdx="0" presStyleCnt="2"/>
      <dgm:spPr/>
    </dgm:pt>
    <dgm:pt modelId="{9C1B3DD0-C17C-4E96-A233-BAA51148ACB8}" type="pres">
      <dgm:prSet presAssocID="{1DC9DB7B-F19E-41CC-BE40-77FDB6F62BD2}" presName="text" presStyleLbl="fgAcc0" presStyleIdx="0" presStyleCnt="2">
        <dgm:presLayoutVars>
          <dgm:chPref val="3"/>
        </dgm:presLayoutVars>
      </dgm:prSet>
      <dgm:spPr/>
    </dgm:pt>
    <dgm:pt modelId="{4239DA57-BFC8-4236-9626-6AAAD1F1B011}" type="pres">
      <dgm:prSet presAssocID="{1DC9DB7B-F19E-41CC-BE40-77FDB6F62BD2}" presName="hierChild2" presStyleCnt="0"/>
      <dgm:spPr/>
    </dgm:pt>
    <dgm:pt modelId="{1D7C89E3-3098-4384-8105-453B62BE884F}" type="pres">
      <dgm:prSet presAssocID="{1CDD5C7D-49C3-4B6E-8861-68B05F9D976F}" presName="hierRoot1" presStyleCnt="0"/>
      <dgm:spPr/>
    </dgm:pt>
    <dgm:pt modelId="{77D2F039-178D-4F8C-A630-7DAF6C26C678}" type="pres">
      <dgm:prSet presAssocID="{1CDD5C7D-49C3-4B6E-8861-68B05F9D976F}" presName="composite" presStyleCnt="0"/>
      <dgm:spPr/>
    </dgm:pt>
    <dgm:pt modelId="{AB14C159-F1C9-454E-91CC-D738EDE5864E}" type="pres">
      <dgm:prSet presAssocID="{1CDD5C7D-49C3-4B6E-8861-68B05F9D976F}" presName="background" presStyleLbl="node0" presStyleIdx="1" presStyleCnt="2"/>
      <dgm:spPr/>
    </dgm:pt>
    <dgm:pt modelId="{511F3883-65B4-4A49-9977-E0D15A7C6EE9}" type="pres">
      <dgm:prSet presAssocID="{1CDD5C7D-49C3-4B6E-8861-68B05F9D976F}" presName="text" presStyleLbl="fgAcc0" presStyleIdx="1" presStyleCnt="2">
        <dgm:presLayoutVars>
          <dgm:chPref val="3"/>
        </dgm:presLayoutVars>
      </dgm:prSet>
      <dgm:spPr/>
    </dgm:pt>
    <dgm:pt modelId="{0BCB1022-F33F-4FA8-8A4A-34EF3007FA74}" type="pres">
      <dgm:prSet presAssocID="{1CDD5C7D-49C3-4B6E-8861-68B05F9D976F}" presName="hierChild2" presStyleCnt="0"/>
      <dgm:spPr/>
    </dgm:pt>
  </dgm:ptLst>
  <dgm:cxnLst>
    <dgm:cxn modelId="{BB311C16-82A5-482C-BDB9-2419FC270C66}" type="presOf" srcId="{1CDD5C7D-49C3-4B6E-8861-68B05F9D976F}" destId="{511F3883-65B4-4A49-9977-E0D15A7C6EE9}" srcOrd="0" destOrd="0" presId="urn:microsoft.com/office/officeart/2005/8/layout/hierarchy1"/>
    <dgm:cxn modelId="{DDB61C2C-9AB4-42ED-A05A-4700FEEC9FFF}" srcId="{7CF5EE37-94EE-43C7-B122-65301D4F8132}" destId="{1DC9DB7B-F19E-41CC-BE40-77FDB6F62BD2}" srcOrd="0" destOrd="0" parTransId="{039B1A7A-67AA-44EB-A866-1AAED82B579A}" sibTransId="{FB1CB83F-F350-4064-ABB1-6F23A09D114E}"/>
    <dgm:cxn modelId="{7D9AD870-CED8-48C9-BD25-B0A82AF9A7ED}" type="presOf" srcId="{7CF5EE37-94EE-43C7-B122-65301D4F8132}" destId="{9ADEED85-F78F-4839-A4E5-7E0D082B9244}" srcOrd="0" destOrd="0" presId="urn:microsoft.com/office/officeart/2005/8/layout/hierarchy1"/>
    <dgm:cxn modelId="{9D2237A1-1D40-43CA-B007-969CE1D3A94B}" type="presOf" srcId="{1DC9DB7B-F19E-41CC-BE40-77FDB6F62BD2}" destId="{9C1B3DD0-C17C-4E96-A233-BAA51148ACB8}" srcOrd="0" destOrd="0" presId="urn:microsoft.com/office/officeart/2005/8/layout/hierarchy1"/>
    <dgm:cxn modelId="{8084DCDF-2D19-41C2-987F-4D511B9700E5}" srcId="{7CF5EE37-94EE-43C7-B122-65301D4F8132}" destId="{1CDD5C7D-49C3-4B6E-8861-68B05F9D976F}" srcOrd="1" destOrd="0" parTransId="{71B0A04D-5F34-4C5A-BF2F-A7344B1ED5C5}" sibTransId="{160598E0-3317-4191-8B41-1DEDD6449D16}"/>
    <dgm:cxn modelId="{1350325A-503C-477E-ACE1-CDDF6A70519E}" type="presParOf" srcId="{9ADEED85-F78F-4839-A4E5-7E0D082B9244}" destId="{0A8B49B2-657A-4ED0-8FC3-8BFCBF962604}" srcOrd="0" destOrd="0" presId="urn:microsoft.com/office/officeart/2005/8/layout/hierarchy1"/>
    <dgm:cxn modelId="{C82CE431-7346-43A1-AC4E-24124B98E1D8}" type="presParOf" srcId="{0A8B49B2-657A-4ED0-8FC3-8BFCBF962604}" destId="{4F4BDD9F-19B6-408A-81AC-468E927F49B1}" srcOrd="0" destOrd="0" presId="urn:microsoft.com/office/officeart/2005/8/layout/hierarchy1"/>
    <dgm:cxn modelId="{91FFA252-AB62-4072-AFE1-CA4661572106}" type="presParOf" srcId="{4F4BDD9F-19B6-408A-81AC-468E927F49B1}" destId="{060040B1-75A5-4444-BE82-609FF3F3A64A}" srcOrd="0" destOrd="0" presId="urn:microsoft.com/office/officeart/2005/8/layout/hierarchy1"/>
    <dgm:cxn modelId="{66BDF977-6D2D-41A8-9819-86A20CFD4F69}" type="presParOf" srcId="{4F4BDD9F-19B6-408A-81AC-468E927F49B1}" destId="{9C1B3DD0-C17C-4E96-A233-BAA51148ACB8}" srcOrd="1" destOrd="0" presId="urn:microsoft.com/office/officeart/2005/8/layout/hierarchy1"/>
    <dgm:cxn modelId="{AFAF62EF-3524-4B52-8C53-6918168682A9}" type="presParOf" srcId="{0A8B49B2-657A-4ED0-8FC3-8BFCBF962604}" destId="{4239DA57-BFC8-4236-9626-6AAAD1F1B011}" srcOrd="1" destOrd="0" presId="urn:microsoft.com/office/officeart/2005/8/layout/hierarchy1"/>
    <dgm:cxn modelId="{359F6C83-8D5C-4DB5-9AC9-3A6812F0A723}" type="presParOf" srcId="{9ADEED85-F78F-4839-A4E5-7E0D082B9244}" destId="{1D7C89E3-3098-4384-8105-453B62BE884F}" srcOrd="1" destOrd="0" presId="urn:microsoft.com/office/officeart/2005/8/layout/hierarchy1"/>
    <dgm:cxn modelId="{DC8C5414-A8EB-4B8A-B277-0E0ED2755D00}" type="presParOf" srcId="{1D7C89E3-3098-4384-8105-453B62BE884F}" destId="{77D2F039-178D-4F8C-A630-7DAF6C26C678}" srcOrd="0" destOrd="0" presId="urn:microsoft.com/office/officeart/2005/8/layout/hierarchy1"/>
    <dgm:cxn modelId="{4E823D24-D175-4C45-A7CA-11AE4E58AA4E}" type="presParOf" srcId="{77D2F039-178D-4F8C-A630-7DAF6C26C678}" destId="{AB14C159-F1C9-454E-91CC-D738EDE5864E}" srcOrd="0" destOrd="0" presId="urn:microsoft.com/office/officeart/2005/8/layout/hierarchy1"/>
    <dgm:cxn modelId="{B7841E8E-182E-4937-973D-18C24D95E4E4}" type="presParOf" srcId="{77D2F039-178D-4F8C-A630-7DAF6C26C678}" destId="{511F3883-65B4-4A49-9977-E0D15A7C6EE9}" srcOrd="1" destOrd="0" presId="urn:microsoft.com/office/officeart/2005/8/layout/hierarchy1"/>
    <dgm:cxn modelId="{AFEAC498-80DB-4FCD-B52F-51F9B532AB21}" type="presParOf" srcId="{1D7C89E3-3098-4384-8105-453B62BE884F}" destId="{0BCB1022-F33F-4FA8-8A4A-34EF3007FA7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9DF7A3-245F-49E0-8B16-6E68BE26932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7F70906-641F-4CA1-84F1-29EEE7B77125}">
      <dgm:prSet/>
      <dgm:spPr/>
      <dgm:t>
        <a:bodyPr/>
        <a:lstStyle/>
        <a:p>
          <a:r>
            <a:rPr lang="en-US" dirty="0"/>
            <a:t>Visit MSRB website (</a:t>
          </a:r>
          <a:r>
            <a:rPr lang="en-US" dirty="0">
              <a:hlinkClick xmlns:r="http://schemas.openxmlformats.org/officeDocument/2006/relationships" r:id="rId1">
                <a:extLst>
                  <a:ext uri="{A12FA001-AC4F-418D-AE19-62706E023703}">
                    <ahyp:hlinkClr xmlns:ahyp="http://schemas.microsoft.com/office/drawing/2018/hyperlinkcolor" val="tx"/>
                  </a:ext>
                </a:extLst>
              </a:hlinkClick>
            </a:rPr>
            <a:t>https://msratingbureau.com/</a:t>
          </a:r>
          <a:r>
            <a:rPr lang="en-US" dirty="0"/>
            <a:t>) select GIS Location Information to obtain Flood Zone, Wind Zone, and BCEGS Community.</a:t>
          </a:r>
        </a:p>
      </dgm:t>
    </dgm:pt>
    <dgm:pt modelId="{32E65DAF-7D1B-4E3A-A7B7-8771C9134392}" type="parTrans" cxnId="{DBF6943B-4135-4649-BA1F-7C56E30F8689}">
      <dgm:prSet/>
      <dgm:spPr/>
      <dgm:t>
        <a:bodyPr/>
        <a:lstStyle/>
        <a:p>
          <a:endParaRPr lang="en-US"/>
        </a:p>
      </dgm:t>
    </dgm:pt>
    <dgm:pt modelId="{2617AADA-4766-4AF0-9A96-C2091A4BE485}" type="sibTrans" cxnId="{DBF6943B-4135-4649-BA1F-7C56E30F8689}">
      <dgm:prSet/>
      <dgm:spPr/>
      <dgm:t>
        <a:bodyPr/>
        <a:lstStyle/>
        <a:p>
          <a:endParaRPr lang="en-US"/>
        </a:p>
      </dgm:t>
    </dgm:pt>
    <dgm:pt modelId="{E9A5C851-C7DD-4DCE-BAA5-4265C7995F7B}">
      <dgm:prSet/>
      <dgm:spPr/>
      <dgm:t>
        <a:bodyPr/>
        <a:lstStyle/>
        <a:p>
          <a:r>
            <a:rPr lang="en-US"/>
            <a:t>When Quoting, always use </a:t>
          </a:r>
          <a:r>
            <a:rPr lang="en-US" b="1"/>
            <a:t>New Quote</a:t>
          </a:r>
          <a:r>
            <a:rPr lang="en-US"/>
            <a:t> not Quick Quote.</a:t>
          </a:r>
        </a:p>
      </dgm:t>
    </dgm:pt>
    <dgm:pt modelId="{3ED9965A-FBEC-4183-8604-1CF8C3F397E7}" type="parTrans" cxnId="{C854BC5B-86B7-49CE-8783-A797F605EF7F}">
      <dgm:prSet/>
      <dgm:spPr/>
      <dgm:t>
        <a:bodyPr/>
        <a:lstStyle/>
        <a:p>
          <a:endParaRPr lang="en-US"/>
        </a:p>
      </dgm:t>
    </dgm:pt>
    <dgm:pt modelId="{1A0B23B3-D39E-4CA6-9DA6-4BB3F2ED0EC0}" type="sibTrans" cxnId="{C854BC5B-86B7-49CE-8783-A797F605EF7F}">
      <dgm:prSet/>
      <dgm:spPr/>
      <dgm:t>
        <a:bodyPr/>
        <a:lstStyle/>
        <a:p>
          <a:endParaRPr lang="en-US"/>
        </a:p>
      </dgm:t>
    </dgm:pt>
    <dgm:pt modelId="{941C688C-1FCC-4146-A120-3BD8EFB52D73}">
      <dgm:prSet/>
      <dgm:spPr/>
      <dgm:t>
        <a:bodyPr/>
        <a:lstStyle/>
        <a:p>
          <a:r>
            <a:rPr lang="en-US" dirty="0"/>
            <a:t>When processing an application or quote </a:t>
          </a:r>
          <a:r>
            <a:rPr lang="en-US" b="1" dirty="0"/>
            <a:t>ALWAYS HIT SAVE </a:t>
          </a:r>
          <a:r>
            <a:rPr lang="en-US" dirty="0"/>
            <a:t>then next page. Save is your best friend. Please complete all information fields in the policy management system.</a:t>
          </a:r>
        </a:p>
      </dgm:t>
    </dgm:pt>
    <dgm:pt modelId="{F3671EA5-6FF9-4B9F-BC93-E49BB34B483C}" type="parTrans" cxnId="{ED2D1889-5E8B-4BEE-B3D7-B38C64B0E9CE}">
      <dgm:prSet/>
      <dgm:spPr/>
      <dgm:t>
        <a:bodyPr/>
        <a:lstStyle/>
        <a:p>
          <a:endParaRPr lang="en-US"/>
        </a:p>
      </dgm:t>
    </dgm:pt>
    <dgm:pt modelId="{491582C1-1BE7-4AEE-99AC-B4F95B9359B7}" type="sibTrans" cxnId="{ED2D1889-5E8B-4BEE-B3D7-B38C64B0E9CE}">
      <dgm:prSet/>
      <dgm:spPr/>
      <dgm:t>
        <a:bodyPr/>
        <a:lstStyle/>
        <a:p>
          <a:endParaRPr lang="en-US"/>
        </a:p>
      </dgm:t>
    </dgm:pt>
    <dgm:pt modelId="{DFE33050-338C-4E0A-A7F1-73A70A47B585}">
      <dgm:prSet/>
      <dgm:spPr/>
      <dgm:t>
        <a:bodyPr/>
        <a:lstStyle/>
        <a:p>
          <a:r>
            <a:rPr lang="en-US"/>
            <a:t>Review screen payment options are for how the insured wants to make payments in the future. ACH TRUST accounts are not recommended.</a:t>
          </a:r>
        </a:p>
      </dgm:t>
    </dgm:pt>
    <dgm:pt modelId="{53ABBE28-DE8B-48CE-8552-E74C08633CE1}" type="parTrans" cxnId="{83464C75-A19A-477E-B277-3865CCFA36D9}">
      <dgm:prSet/>
      <dgm:spPr/>
      <dgm:t>
        <a:bodyPr/>
        <a:lstStyle/>
        <a:p>
          <a:endParaRPr lang="en-US"/>
        </a:p>
      </dgm:t>
    </dgm:pt>
    <dgm:pt modelId="{A47DEEBB-E78C-4177-A8AB-7C10055661E6}" type="sibTrans" cxnId="{83464C75-A19A-477E-B277-3865CCFA36D9}">
      <dgm:prSet/>
      <dgm:spPr/>
      <dgm:t>
        <a:bodyPr/>
        <a:lstStyle/>
        <a:p>
          <a:endParaRPr lang="en-US"/>
        </a:p>
      </dgm:t>
    </dgm:pt>
    <dgm:pt modelId="{6E721020-9B41-49E9-9AF5-1A2CC08A0514}">
      <dgm:prSet/>
      <dgm:spPr/>
      <dgm:t>
        <a:bodyPr/>
        <a:lstStyle/>
        <a:p>
          <a:r>
            <a:rPr lang="en-US" dirty="0"/>
            <a:t>ACH applications must be signed/submitted along with the signed application emailed to </a:t>
          </a:r>
          <a:r>
            <a:rPr lang="en-US" dirty="0">
              <a:hlinkClick xmlns:r="http://schemas.openxmlformats.org/officeDocument/2006/relationships" r:id="rId2">
                <a:extLst>
                  <a:ext uri="{A12FA001-AC4F-418D-AE19-62706E023703}">
                    <ahyp:hlinkClr xmlns:ahyp="http://schemas.microsoft.com/office/drawing/2018/hyperlinkcolor" val="tx"/>
                  </a:ext>
                </a:extLst>
              </a:hlinkClick>
            </a:rPr>
            <a:t>mwua@msplans.com</a:t>
          </a:r>
          <a:r>
            <a:rPr lang="en-US" dirty="0"/>
            <a:t>.</a:t>
          </a:r>
        </a:p>
      </dgm:t>
    </dgm:pt>
    <dgm:pt modelId="{5B869949-9F4B-4A98-B4B2-EBB218F25B4C}" type="parTrans" cxnId="{A9A091F4-D2BE-45FE-B791-364A2C7E5085}">
      <dgm:prSet/>
      <dgm:spPr/>
      <dgm:t>
        <a:bodyPr/>
        <a:lstStyle/>
        <a:p>
          <a:endParaRPr lang="en-US"/>
        </a:p>
      </dgm:t>
    </dgm:pt>
    <dgm:pt modelId="{014165AF-04F0-44CD-9DEB-B5AA11133CCB}" type="sibTrans" cxnId="{A9A091F4-D2BE-45FE-B791-364A2C7E5085}">
      <dgm:prSet/>
      <dgm:spPr/>
      <dgm:t>
        <a:bodyPr/>
        <a:lstStyle/>
        <a:p>
          <a:endParaRPr lang="en-US"/>
        </a:p>
      </dgm:t>
    </dgm:pt>
    <dgm:pt modelId="{A8ACAB37-C3B0-4969-882B-F620D9E478DE}">
      <dgm:prSet/>
      <dgm:spPr/>
      <dgm:t>
        <a:bodyPr/>
        <a:lstStyle/>
        <a:p>
          <a:r>
            <a:rPr lang="en-US" dirty="0"/>
            <a:t>Log in to msplans.com and go to </a:t>
          </a:r>
          <a:r>
            <a:rPr lang="en-US" b="1" dirty="0"/>
            <a:t>Policy System Tips </a:t>
          </a:r>
          <a:r>
            <a:rPr lang="en-US" dirty="0"/>
            <a:t>for more helpful tips.</a:t>
          </a:r>
        </a:p>
      </dgm:t>
    </dgm:pt>
    <dgm:pt modelId="{98BF350A-4C03-46A9-9691-23DFDCC665A4}" type="parTrans" cxnId="{F3D32421-1C32-478B-934A-B6A90303819D}">
      <dgm:prSet/>
      <dgm:spPr/>
      <dgm:t>
        <a:bodyPr/>
        <a:lstStyle/>
        <a:p>
          <a:endParaRPr lang="en-US"/>
        </a:p>
      </dgm:t>
    </dgm:pt>
    <dgm:pt modelId="{EFE068AB-E6CB-4E08-976F-1B5CB4FABD20}" type="sibTrans" cxnId="{F3D32421-1C32-478B-934A-B6A90303819D}">
      <dgm:prSet/>
      <dgm:spPr/>
      <dgm:t>
        <a:bodyPr/>
        <a:lstStyle/>
        <a:p>
          <a:endParaRPr lang="en-US"/>
        </a:p>
      </dgm:t>
    </dgm:pt>
    <dgm:pt modelId="{ECA72ECE-BFE8-404F-9741-CE8800B02D71}" type="pres">
      <dgm:prSet presAssocID="{D59DF7A3-245F-49E0-8B16-6E68BE269322}" presName="linear" presStyleCnt="0">
        <dgm:presLayoutVars>
          <dgm:animLvl val="lvl"/>
          <dgm:resizeHandles val="exact"/>
        </dgm:presLayoutVars>
      </dgm:prSet>
      <dgm:spPr/>
    </dgm:pt>
    <dgm:pt modelId="{C043E853-FDC1-45AC-92F1-60D39DB9B218}" type="pres">
      <dgm:prSet presAssocID="{A7F70906-641F-4CA1-84F1-29EEE7B77125}" presName="parentText" presStyleLbl="node1" presStyleIdx="0" presStyleCnt="6" custScaleY="107170">
        <dgm:presLayoutVars>
          <dgm:chMax val="0"/>
          <dgm:bulletEnabled val="1"/>
        </dgm:presLayoutVars>
      </dgm:prSet>
      <dgm:spPr/>
    </dgm:pt>
    <dgm:pt modelId="{A1BC8A0A-6433-4867-8856-A9D9C288490D}" type="pres">
      <dgm:prSet presAssocID="{2617AADA-4766-4AF0-9A96-C2091A4BE485}" presName="spacer" presStyleCnt="0"/>
      <dgm:spPr/>
    </dgm:pt>
    <dgm:pt modelId="{1761F9B5-4344-4530-B67D-E9F20F1C9042}" type="pres">
      <dgm:prSet presAssocID="{E9A5C851-C7DD-4DCE-BAA5-4265C7995F7B}" presName="parentText" presStyleLbl="node1" presStyleIdx="1" presStyleCnt="6">
        <dgm:presLayoutVars>
          <dgm:chMax val="0"/>
          <dgm:bulletEnabled val="1"/>
        </dgm:presLayoutVars>
      </dgm:prSet>
      <dgm:spPr/>
    </dgm:pt>
    <dgm:pt modelId="{B78403F7-0FEA-4AD5-AE56-72478FD40A3D}" type="pres">
      <dgm:prSet presAssocID="{1A0B23B3-D39E-4CA6-9DA6-4BB3F2ED0EC0}" presName="spacer" presStyleCnt="0"/>
      <dgm:spPr/>
    </dgm:pt>
    <dgm:pt modelId="{8EF60026-AA0D-480B-BDB7-BB7E9AA3C26B}" type="pres">
      <dgm:prSet presAssocID="{941C688C-1FCC-4146-A120-3BD8EFB52D73}" presName="parentText" presStyleLbl="node1" presStyleIdx="2" presStyleCnt="6">
        <dgm:presLayoutVars>
          <dgm:chMax val="0"/>
          <dgm:bulletEnabled val="1"/>
        </dgm:presLayoutVars>
      </dgm:prSet>
      <dgm:spPr/>
    </dgm:pt>
    <dgm:pt modelId="{E49B26A6-074E-4D00-B850-57FD9FFF46E4}" type="pres">
      <dgm:prSet presAssocID="{491582C1-1BE7-4AEE-99AC-B4F95B9359B7}" presName="spacer" presStyleCnt="0"/>
      <dgm:spPr/>
    </dgm:pt>
    <dgm:pt modelId="{44EE564C-67C1-416A-95F5-09734C59CFCD}" type="pres">
      <dgm:prSet presAssocID="{DFE33050-338C-4E0A-A7F1-73A70A47B585}" presName="parentText" presStyleLbl="node1" presStyleIdx="3" presStyleCnt="6">
        <dgm:presLayoutVars>
          <dgm:chMax val="0"/>
          <dgm:bulletEnabled val="1"/>
        </dgm:presLayoutVars>
      </dgm:prSet>
      <dgm:spPr/>
    </dgm:pt>
    <dgm:pt modelId="{16FAE303-8C35-4473-8DD1-6E4CAE6E93BB}" type="pres">
      <dgm:prSet presAssocID="{A47DEEBB-E78C-4177-A8AB-7C10055661E6}" presName="spacer" presStyleCnt="0"/>
      <dgm:spPr/>
    </dgm:pt>
    <dgm:pt modelId="{9D86ECBB-C7A8-4D27-A520-FEC48D2DBF88}" type="pres">
      <dgm:prSet presAssocID="{6E721020-9B41-49E9-9AF5-1A2CC08A0514}" presName="parentText" presStyleLbl="node1" presStyleIdx="4" presStyleCnt="6">
        <dgm:presLayoutVars>
          <dgm:chMax val="0"/>
          <dgm:bulletEnabled val="1"/>
        </dgm:presLayoutVars>
      </dgm:prSet>
      <dgm:spPr/>
    </dgm:pt>
    <dgm:pt modelId="{D2FE88F6-31BB-4D9F-A41E-1FEF900BAFDF}" type="pres">
      <dgm:prSet presAssocID="{014165AF-04F0-44CD-9DEB-B5AA11133CCB}" presName="spacer" presStyleCnt="0"/>
      <dgm:spPr/>
    </dgm:pt>
    <dgm:pt modelId="{C6D6F91A-5C25-4340-920B-44E9F0BE72F1}" type="pres">
      <dgm:prSet presAssocID="{A8ACAB37-C3B0-4969-882B-F620D9E478DE}" presName="parentText" presStyleLbl="node1" presStyleIdx="5" presStyleCnt="6">
        <dgm:presLayoutVars>
          <dgm:chMax val="0"/>
          <dgm:bulletEnabled val="1"/>
        </dgm:presLayoutVars>
      </dgm:prSet>
      <dgm:spPr/>
    </dgm:pt>
  </dgm:ptLst>
  <dgm:cxnLst>
    <dgm:cxn modelId="{F638AA01-E278-4D2E-88F3-2A761E8A2530}" type="presOf" srcId="{A8ACAB37-C3B0-4969-882B-F620D9E478DE}" destId="{C6D6F91A-5C25-4340-920B-44E9F0BE72F1}" srcOrd="0" destOrd="0" presId="urn:microsoft.com/office/officeart/2005/8/layout/vList2"/>
    <dgm:cxn modelId="{F3D32421-1C32-478B-934A-B6A90303819D}" srcId="{D59DF7A3-245F-49E0-8B16-6E68BE269322}" destId="{A8ACAB37-C3B0-4969-882B-F620D9E478DE}" srcOrd="5" destOrd="0" parTransId="{98BF350A-4C03-46A9-9691-23DFDCC665A4}" sibTransId="{EFE068AB-E6CB-4E08-976F-1B5CB4FABD20}"/>
    <dgm:cxn modelId="{0E88B928-F588-4A73-9883-F33AA5C5A1DF}" type="presOf" srcId="{941C688C-1FCC-4146-A120-3BD8EFB52D73}" destId="{8EF60026-AA0D-480B-BDB7-BB7E9AA3C26B}" srcOrd="0" destOrd="0" presId="urn:microsoft.com/office/officeart/2005/8/layout/vList2"/>
    <dgm:cxn modelId="{DBF6943B-4135-4649-BA1F-7C56E30F8689}" srcId="{D59DF7A3-245F-49E0-8B16-6E68BE269322}" destId="{A7F70906-641F-4CA1-84F1-29EEE7B77125}" srcOrd="0" destOrd="0" parTransId="{32E65DAF-7D1B-4E3A-A7B7-8771C9134392}" sibTransId="{2617AADA-4766-4AF0-9A96-C2091A4BE485}"/>
    <dgm:cxn modelId="{C854BC5B-86B7-49CE-8783-A797F605EF7F}" srcId="{D59DF7A3-245F-49E0-8B16-6E68BE269322}" destId="{E9A5C851-C7DD-4DCE-BAA5-4265C7995F7B}" srcOrd="1" destOrd="0" parTransId="{3ED9965A-FBEC-4183-8604-1CF8C3F397E7}" sibTransId="{1A0B23B3-D39E-4CA6-9DA6-4BB3F2ED0EC0}"/>
    <dgm:cxn modelId="{BA47D168-EFB2-4475-89F5-A2595612DE3D}" type="presOf" srcId="{DFE33050-338C-4E0A-A7F1-73A70A47B585}" destId="{44EE564C-67C1-416A-95F5-09734C59CFCD}" srcOrd="0" destOrd="0" presId="urn:microsoft.com/office/officeart/2005/8/layout/vList2"/>
    <dgm:cxn modelId="{D7BAF66E-8767-449F-AF60-56941F54E5AA}" type="presOf" srcId="{D59DF7A3-245F-49E0-8B16-6E68BE269322}" destId="{ECA72ECE-BFE8-404F-9741-CE8800B02D71}" srcOrd="0" destOrd="0" presId="urn:microsoft.com/office/officeart/2005/8/layout/vList2"/>
    <dgm:cxn modelId="{E90DC551-00FB-429D-9C9D-C609BD5FB233}" type="presOf" srcId="{6E721020-9B41-49E9-9AF5-1A2CC08A0514}" destId="{9D86ECBB-C7A8-4D27-A520-FEC48D2DBF88}" srcOrd="0" destOrd="0" presId="urn:microsoft.com/office/officeart/2005/8/layout/vList2"/>
    <dgm:cxn modelId="{83464C75-A19A-477E-B277-3865CCFA36D9}" srcId="{D59DF7A3-245F-49E0-8B16-6E68BE269322}" destId="{DFE33050-338C-4E0A-A7F1-73A70A47B585}" srcOrd="3" destOrd="0" parTransId="{53ABBE28-DE8B-48CE-8552-E74C08633CE1}" sibTransId="{A47DEEBB-E78C-4177-A8AB-7C10055661E6}"/>
    <dgm:cxn modelId="{ED2D1889-5E8B-4BEE-B3D7-B38C64B0E9CE}" srcId="{D59DF7A3-245F-49E0-8B16-6E68BE269322}" destId="{941C688C-1FCC-4146-A120-3BD8EFB52D73}" srcOrd="2" destOrd="0" parTransId="{F3671EA5-6FF9-4B9F-BC93-E49BB34B483C}" sibTransId="{491582C1-1BE7-4AEE-99AC-B4F95B9359B7}"/>
    <dgm:cxn modelId="{A83CDE91-BA1E-46FD-8807-C969C0DFEFE9}" type="presOf" srcId="{E9A5C851-C7DD-4DCE-BAA5-4265C7995F7B}" destId="{1761F9B5-4344-4530-B67D-E9F20F1C9042}" srcOrd="0" destOrd="0" presId="urn:microsoft.com/office/officeart/2005/8/layout/vList2"/>
    <dgm:cxn modelId="{A07338AB-A8CA-4026-9310-7E094D60C89B}" type="presOf" srcId="{A7F70906-641F-4CA1-84F1-29EEE7B77125}" destId="{C043E853-FDC1-45AC-92F1-60D39DB9B218}" srcOrd="0" destOrd="0" presId="urn:microsoft.com/office/officeart/2005/8/layout/vList2"/>
    <dgm:cxn modelId="{A9A091F4-D2BE-45FE-B791-364A2C7E5085}" srcId="{D59DF7A3-245F-49E0-8B16-6E68BE269322}" destId="{6E721020-9B41-49E9-9AF5-1A2CC08A0514}" srcOrd="4" destOrd="0" parTransId="{5B869949-9F4B-4A98-B4B2-EBB218F25B4C}" sibTransId="{014165AF-04F0-44CD-9DEB-B5AA11133CCB}"/>
    <dgm:cxn modelId="{B5CBED49-FAE6-4786-95B8-5C3FBA21DEAE}" type="presParOf" srcId="{ECA72ECE-BFE8-404F-9741-CE8800B02D71}" destId="{C043E853-FDC1-45AC-92F1-60D39DB9B218}" srcOrd="0" destOrd="0" presId="urn:microsoft.com/office/officeart/2005/8/layout/vList2"/>
    <dgm:cxn modelId="{4B522ED0-9E37-4518-860C-05B4A4F6C613}" type="presParOf" srcId="{ECA72ECE-BFE8-404F-9741-CE8800B02D71}" destId="{A1BC8A0A-6433-4867-8856-A9D9C288490D}" srcOrd="1" destOrd="0" presId="urn:microsoft.com/office/officeart/2005/8/layout/vList2"/>
    <dgm:cxn modelId="{E055E2C3-BA73-462B-AE89-DE5744F4FA78}" type="presParOf" srcId="{ECA72ECE-BFE8-404F-9741-CE8800B02D71}" destId="{1761F9B5-4344-4530-B67D-E9F20F1C9042}" srcOrd="2" destOrd="0" presId="urn:microsoft.com/office/officeart/2005/8/layout/vList2"/>
    <dgm:cxn modelId="{30F0ADD6-E797-42E4-A6E6-659BB47F76AD}" type="presParOf" srcId="{ECA72ECE-BFE8-404F-9741-CE8800B02D71}" destId="{B78403F7-0FEA-4AD5-AE56-72478FD40A3D}" srcOrd="3" destOrd="0" presId="urn:microsoft.com/office/officeart/2005/8/layout/vList2"/>
    <dgm:cxn modelId="{147C20D9-F76D-4013-8487-96673D9E78D5}" type="presParOf" srcId="{ECA72ECE-BFE8-404F-9741-CE8800B02D71}" destId="{8EF60026-AA0D-480B-BDB7-BB7E9AA3C26B}" srcOrd="4" destOrd="0" presId="urn:microsoft.com/office/officeart/2005/8/layout/vList2"/>
    <dgm:cxn modelId="{F5A562B8-05D0-4982-BEC8-A328D475F949}" type="presParOf" srcId="{ECA72ECE-BFE8-404F-9741-CE8800B02D71}" destId="{E49B26A6-074E-4D00-B850-57FD9FFF46E4}" srcOrd="5" destOrd="0" presId="urn:microsoft.com/office/officeart/2005/8/layout/vList2"/>
    <dgm:cxn modelId="{FAC47953-2E08-4167-9B05-B2E129E43C18}" type="presParOf" srcId="{ECA72ECE-BFE8-404F-9741-CE8800B02D71}" destId="{44EE564C-67C1-416A-95F5-09734C59CFCD}" srcOrd="6" destOrd="0" presId="urn:microsoft.com/office/officeart/2005/8/layout/vList2"/>
    <dgm:cxn modelId="{5E235E23-4735-4F37-9992-C0452B639741}" type="presParOf" srcId="{ECA72ECE-BFE8-404F-9741-CE8800B02D71}" destId="{16FAE303-8C35-4473-8DD1-6E4CAE6E93BB}" srcOrd="7" destOrd="0" presId="urn:microsoft.com/office/officeart/2005/8/layout/vList2"/>
    <dgm:cxn modelId="{8D0CC492-6833-4B8E-B532-7CA92EC6EDF6}" type="presParOf" srcId="{ECA72ECE-BFE8-404F-9741-CE8800B02D71}" destId="{9D86ECBB-C7A8-4D27-A520-FEC48D2DBF88}" srcOrd="8" destOrd="0" presId="urn:microsoft.com/office/officeart/2005/8/layout/vList2"/>
    <dgm:cxn modelId="{5D476D4A-2FC2-4920-8397-73FE94B9D9C9}" type="presParOf" srcId="{ECA72ECE-BFE8-404F-9741-CE8800B02D71}" destId="{D2FE88F6-31BB-4D9F-A41E-1FEF900BAFDF}" srcOrd="9" destOrd="0" presId="urn:microsoft.com/office/officeart/2005/8/layout/vList2"/>
    <dgm:cxn modelId="{F08F75C2-749D-4A6D-B990-B1D14D618107}" type="presParOf" srcId="{ECA72ECE-BFE8-404F-9741-CE8800B02D71}" destId="{C6D6F91A-5C25-4340-920B-44E9F0BE72F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691E7D-48EC-4D67-9803-2BE0C386B30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4288A33C-3F65-4F68-AB11-9252539187D1}">
      <dgm:prSet/>
      <dgm:spPr/>
      <dgm:t>
        <a:bodyPr/>
        <a:lstStyle/>
        <a:p>
          <a:r>
            <a:rPr lang="en-US" dirty="0"/>
            <a:t>Effective Date – Not Bound until complete, paid, approved MW</a:t>
          </a:r>
        </a:p>
      </dgm:t>
    </dgm:pt>
    <dgm:pt modelId="{94D34AF9-EF50-437A-8C4E-67091BA5C3A2}" type="parTrans" cxnId="{61BB210F-C45C-4872-B75A-4A7A4530789A}">
      <dgm:prSet/>
      <dgm:spPr/>
      <dgm:t>
        <a:bodyPr/>
        <a:lstStyle/>
        <a:p>
          <a:endParaRPr lang="en-US"/>
        </a:p>
      </dgm:t>
    </dgm:pt>
    <dgm:pt modelId="{80CEE86C-1925-4322-B189-7C38B864431C}" type="sibTrans" cxnId="{61BB210F-C45C-4872-B75A-4A7A4530789A}">
      <dgm:prSet/>
      <dgm:spPr/>
      <dgm:t>
        <a:bodyPr/>
        <a:lstStyle/>
        <a:p>
          <a:endParaRPr lang="en-US"/>
        </a:p>
      </dgm:t>
    </dgm:pt>
    <dgm:pt modelId="{AC6D48CA-E954-4BF8-9FB7-89D6838FB81C}">
      <dgm:prSet/>
      <dgm:spPr/>
      <dgm:t>
        <a:bodyPr/>
        <a:lstStyle/>
        <a:p>
          <a:r>
            <a:rPr lang="en-US"/>
            <a:t>Emergency Contact – Often skipped but important for claims</a:t>
          </a:r>
        </a:p>
      </dgm:t>
    </dgm:pt>
    <dgm:pt modelId="{163BF149-728A-4706-AE6A-2B0ADCA5C15B}" type="parTrans" cxnId="{9DE24575-1EC6-48FB-A33F-D3C334C319DC}">
      <dgm:prSet/>
      <dgm:spPr/>
      <dgm:t>
        <a:bodyPr/>
        <a:lstStyle/>
        <a:p>
          <a:endParaRPr lang="en-US"/>
        </a:p>
      </dgm:t>
    </dgm:pt>
    <dgm:pt modelId="{E91D1747-1CF9-44DC-AE4F-D7C3C448D273}" type="sibTrans" cxnId="{9DE24575-1EC6-48FB-A33F-D3C334C319DC}">
      <dgm:prSet/>
      <dgm:spPr/>
      <dgm:t>
        <a:bodyPr/>
        <a:lstStyle/>
        <a:p>
          <a:endParaRPr lang="en-US"/>
        </a:p>
      </dgm:t>
    </dgm:pt>
    <dgm:pt modelId="{581CB51C-1B09-4D68-847C-4EFF30660514}">
      <dgm:prSet/>
      <dgm:spPr/>
      <dgm:t>
        <a:bodyPr/>
        <a:lstStyle/>
        <a:p>
          <a:r>
            <a:rPr lang="en-US" dirty="0"/>
            <a:t>Flood Dec. Page – Required if risk is located in an A or V zone</a:t>
          </a:r>
        </a:p>
      </dgm:t>
    </dgm:pt>
    <dgm:pt modelId="{7A94EAC4-DBC5-4648-8D8C-0C35DE213123}" type="parTrans" cxnId="{2E018C65-8479-40CB-9B35-B89C16DC32AB}">
      <dgm:prSet/>
      <dgm:spPr/>
      <dgm:t>
        <a:bodyPr/>
        <a:lstStyle/>
        <a:p>
          <a:endParaRPr lang="en-US"/>
        </a:p>
      </dgm:t>
    </dgm:pt>
    <dgm:pt modelId="{316B6EE5-B9A9-4A1B-9B23-5F21FDF4D62B}" type="sibTrans" cxnId="{2E018C65-8479-40CB-9B35-B89C16DC32AB}">
      <dgm:prSet/>
      <dgm:spPr/>
      <dgm:t>
        <a:bodyPr/>
        <a:lstStyle/>
        <a:p>
          <a:endParaRPr lang="en-US"/>
        </a:p>
      </dgm:t>
    </dgm:pt>
    <dgm:pt modelId="{7E4A4781-B2D9-4EAD-806E-4C9089903449}">
      <dgm:prSet/>
      <dgm:spPr/>
      <dgm:t>
        <a:bodyPr/>
        <a:lstStyle/>
        <a:p>
          <a:r>
            <a:rPr lang="en-US"/>
            <a:t>Valuation Intent – RCV or ACV Choice Required</a:t>
          </a:r>
        </a:p>
      </dgm:t>
    </dgm:pt>
    <dgm:pt modelId="{7B0246F1-0D39-4281-87AC-C545BE5D8383}" type="parTrans" cxnId="{9308D1A6-B552-43E3-BE77-921FB6B3F279}">
      <dgm:prSet/>
      <dgm:spPr/>
      <dgm:t>
        <a:bodyPr/>
        <a:lstStyle/>
        <a:p>
          <a:endParaRPr lang="en-US"/>
        </a:p>
      </dgm:t>
    </dgm:pt>
    <dgm:pt modelId="{D400C0C1-46E9-431F-88FD-DC3A627D1379}" type="sibTrans" cxnId="{9308D1A6-B552-43E3-BE77-921FB6B3F279}">
      <dgm:prSet/>
      <dgm:spPr/>
      <dgm:t>
        <a:bodyPr/>
        <a:lstStyle/>
        <a:p>
          <a:endParaRPr lang="en-US"/>
        </a:p>
      </dgm:t>
    </dgm:pt>
    <dgm:pt modelId="{8B02226B-D77C-4779-BCB4-8F2AF9E93621}">
      <dgm:prSet/>
      <dgm:spPr/>
      <dgm:t>
        <a:bodyPr/>
        <a:lstStyle/>
        <a:p>
          <a:r>
            <a:rPr lang="en-US"/>
            <a:t>Agency – Servicing agent is not MW agent, resident license required</a:t>
          </a:r>
        </a:p>
      </dgm:t>
    </dgm:pt>
    <dgm:pt modelId="{3EB67010-C980-4C10-B086-7AA2E40F917E}" type="parTrans" cxnId="{B6357DC9-D3FF-4D9A-BE4F-37DBAE1540BD}">
      <dgm:prSet/>
      <dgm:spPr/>
      <dgm:t>
        <a:bodyPr/>
        <a:lstStyle/>
        <a:p>
          <a:endParaRPr lang="en-US"/>
        </a:p>
      </dgm:t>
    </dgm:pt>
    <dgm:pt modelId="{93FCBFC0-CAD1-4297-BE90-3BD46A096E2E}" type="sibTrans" cxnId="{B6357DC9-D3FF-4D9A-BE4F-37DBAE1540BD}">
      <dgm:prSet/>
      <dgm:spPr/>
      <dgm:t>
        <a:bodyPr/>
        <a:lstStyle/>
        <a:p>
          <a:endParaRPr lang="en-US"/>
        </a:p>
      </dgm:t>
    </dgm:pt>
    <dgm:pt modelId="{046022F3-B573-4638-9CAD-345CE112DB50}">
      <dgm:prSet/>
      <dgm:spPr/>
      <dgm:t>
        <a:bodyPr/>
        <a:lstStyle/>
        <a:p>
          <a:r>
            <a:rPr lang="en-US"/>
            <a:t>Binding provisions – Agent cannot guarantee binding effective date</a:t>
          </a:r>
        </a:p>
      </dgm:t>
    </dgm:pt>
    <dgm:pt modelId="{8B75EB39-6BE3-447E-8E45-CF86CF4C6BC8}" type="parTrans" cxnId="{3E79DBFD-100D-4B40-B932-19791B6FE94C}">
      <dgm:prSet/>
      <dgm:spPr/>
      <dgm:t>
        <a:bodyPr/>
        <a:lstStyle/>
        <a:p>
          <a:endParaRPr lang="en-US"/>
        </a:p>
      </dgm:t>
    </dgm:pt>
    <dgm:pt modelId="{906F094F-1BE0-412A-B555-D887254A5211}" type="sibTrans" cxnId="{3E79DBFD-100D-4B40-B932-19791B6FE94C}">
      <dgm:prSet/>
      <dgm:spPr/>
      <dgm:t>
        <a:bodyPr/>
        <a:lstStyle/>
        <a:p>
          <a:endParaRPr lang="en-US"/>
        </a:p>
      </dgm:t>
    </dgm:pt>
    <dgm:pt modelId="{70071767-A05B-4E2C-AFC9-56C48CF4EE69}" type="pres">
      <dgm:prSet presAssocID="{3B691E7D-48EC-4D67-9803-2BE0C386B306}" presName="linear" presStyleCnt="0">
        <dgm:presLayoutVars>
          <dgm:animLvl val="lvl"/>
          <dgm:resizeHandles val="exact"/>
        </dgm:presLayoutVars>
      </dgm:prSet>
      <dgm:spPr/>
    </dgm:pt>
    <dgm:pt modelId="{C735FBF4-71FE-4A0E-9C58-2A49DF40F91D}" type="pres">
      <dgm:prSet presAssocID="{4288A33C-3F65-4F68-AB11-9252539187D1}" presName="parentText" presStyleLbl="node1" presStyleIdx="0" presStyleCnt="6">
        <dgm:presLayoutVars>
          <dgm:chMax val="0"/>
          <dgm:bulletEnabled val="1"/>
        </dgm:presLayoutVars>
      </dgm:prSet>
      <dgm:spPr/>
    </dgm:pt>
    <dgm:pt modelId="{4A0C7881-54CC-496A-B9E8-8FD602FBE007}" type="pres">
      <dgm:prSet presAssocID="{80CEE86C-1925-4322-B189-7C38B864431C}" presName="spacer" presStyleCnt="0"/>
      <dgm:spPr/>
    </dgm:pt>
    <dgm:pt modelId="{6BE14699-B4EB-40BF-97B2-30B564C9BAC5}" type="pres">
      <dgm:prSet presAssocID="{AC6D48CA-E954-4BF8-9FB7-89D6838FB81C}" presName="parentText" presStyleLbl="node1" presStyleIdx="1" presStyleCnt="6">
        <dgm:presLayoutVars>
          <dgm:chMax val="0"/>
          <dgm:bulletEnabled val="1"/>
        </dgm:presLayoutVars>
      </dgm:prSet>
      <dgm:spPr/>
    </dgm:pt>
    <dgm:pt modelId="{317A7C25-7E7F-4777-B97D-483A5DBCE0DE}" type="pres">
      <dgm:prSet presAssocID="{E91D1747-1CF9-44DC-AE4F-D7C3C448D273}" presName="spacer" presStyleCnt="0"/>
      <dgm:spPr/>
    </dgm:pt>
    <dgm:pt modelId="{6E81FEB4-C7D0-4A7B-9B10-58C834139998}" type="pres">
      <dgm:prSet presAssocID="{581CB51C-1B09-4D68-847C-4EFF30660514}" presName="parentText" presStyleLbl="node1" presStyleIdx="2" presStyleCnt="6">
        <dgm:presLayoutVars>
          <dgm:chMax val="0"/>
          <dgm:bulletEnabled val="1"/>
        </dgm:presLayoutVars>
      </dgm:prSet>
      <dgm:spPr/>
    </dgm:pt>
    <dgm:pt modelId="{44B8E680-6F87-42A0-A8A2-B6B1301E1E58}" type="pres">
      <dgm:prSet presAssocID="{316B6EE5-B9A9-4A1B-9B23-5F21FDF4D62B}" presName="spacer" presStyleCnt="0"/>
      <dgm:spPr/>
    </dgm:pt>
    <dgm:pt modelId="{E1024F44-8B0F-43B8-922E-02CA6612F7DE}" type="pres">
      <dgm:prSet presAssocID="{7E4A4781-B2D9-4EAD-806E-4C9089903449}" presName="parentText" presStyleLbl="node1" presStyleIdx="3" presStyleCnt="6">
        <dgm:presLayoutVars>
          <dgm:chMax val="0"/>
          <dgm:bulletEnabled val="1"/>
        </dgm:presLayoutVars>
      </dgm:prSet>
      <dgm:spPr/>
    </dgm:pt>
    <dgm:pt modelId="{A38FFF48-C69C-499B-AA23-35D50EFDC5DD}" type="pres">
      <dgm:prSet presAssocID="{D400C0C1-46E9-431F-88FD-DC3A627D1379}" presName="spacer" presStyleCnt="0"/>
      <dgm:spPr/>
    </dgm:pt>
    <dgm:pt modelId="{FCD9CA7D-11D7-4B6D-A21A-A13225460789}" type="pres">
      <dgm:prSet presAssocID="{8B02226B-D77C-4779-BCB4-8F2AF9E93621}" presName="parentText" presStyleLbl="node1" presStyleIdx="4" presStyleCnt="6">
        <dgm:presLayoutVars>
          <dgm:chMax val="0"/>
          <dgm:bulletEnabled val="1"/>
        </dgm:presLayoutVars>
      </dgm:prSet>
      <dgm:spPr/>
    </dgm:pt>
    <dgm:pt modelId="{33B802F9-444C-4CD2-8867-20E39F0A7DCC}" type="pres">
      <dgm:prSet presAssocID="{93FCBFC0-CAD1-4297-BE90-3BD46A096E2E}" presName="spacer" presStyleCnt="0"/>
      <dgm:spPr/>
    </dgm:pt>
    <dgm:pt modelId="{D08ED846-3BE0-43E3-963A-1BB3D307E56B}" type="pres">
      <dgm:prSet presAssocID="{046022F3-B573-4638-9CAD-345CE112DB50}" presName="parentText" presStyleLbl="node1" presStyleIdx="5" presStyleCnt="6">
        <dgm:presLayoutVars>
          <dgm:chMax val="0"/>
          <dgm:bulletEnabled val="1"/>
        </dgm:presLayoutVars>
      </dgm:prSet>
      <dgm:spPr/>
    </dgm:pt>
  </dgm:ptLst>
  <dgm:cxnLst>
    <dgm:cxn modelId="{61BB210F-C45C-4872-B75A-4A7A4530789A}" srcId="{3B691E7D-48EC-4D67-9803-2BE0C386B306}" destId="{4288A33C-3F65-4F68-AB11-9252539187D1}" srcOrd="0" destOrd="0" parTransId="{94D34AF9-EF50-437A-8C4E-67091BA5C3A2}" sibTransId="{80CEE86C-1925-4322-B189-7C38B864431C}"/>
    <dgm:cxn modelId="{0818052E-A830-47CE-8880-385BD8BA5B69}" type="presOf" srcId="{AC6D48CA-E954-4BF8-9FB7-89D6838FB81C}" destId="{6BE14699-B4EB-40BF-97B2-30B564C9BAC5}" srcOrd="0" destOrd="0" presId="urn:microsoft.com/office/officeart/2005/8/layout/vList2"/>
    <dgm:cxn modelId="{2E018C65-8479-40CB-9B35-B89C16DC32AB}" srcId="{3B691E7D-48EC-4D67-9803-2BE0C386B306}" destId="{581CB51C-1B09-4D68-847C-4EFF30660514}" srcOrd="2" destOrd="0" parTransId="{7A94EAC4-DBC5-4648-8D8C-0C35DE213123}" sibTransId="{316B6EE5-B9A9-4A1B-9B23-5F21FDF4D62B}"/>
    <dgm:cxn modelId="{61104F66-2A73-4908-A689-52397331F5D7}" type="presOf" srcId="{8B02226B-D77C-4779-BCB4-8F2AF9E93621}" destId="{FCD9CA7D-11D7-4B6D-A21A-A13225460789}" srcOrd="0" destOrd="0" presId="urn:microsoft.com/office/officeart/2005/8/layout/vList2"/>
    <dgm:cxn modelId="{62E5F767-CBA8-437E-89B1-319DE474CF9B}" type="presOf" srcId="{046022F3-B573-4638-9CAD-345CE112DB50}" destId="{D08ED846-3BE0-43E3-963A-1BB3D307E56B}" srcOrd="0" destOrd="0" presId="urn:microsoft.com/office/officeart/2005/8/layout/vList2"/>
    <dgm:cxn modelId="{9C21A069-6C53-4DA0-84CE-4C8730E4076F}" type="presOf" srcId="{4288A33C-3F65-4F68-AB11-9252539187D1}" destId="{C735FBF4-71FE-4A0E-9C58-2A49DF40F91D}" srcOrd="0" destOrd="0" presId="urn:microsoft.com/office/officeart/2005/8/layout/vList2"/>
    <dgm:cxn modelId="{9DE24575-1EC6-48FB-A33F-D3C334C319DC}" srcId="{3B691E7D-48EC-4D67-9803-2BE0C386B306}" destId="{AC6D48CA-E954-4BF8-9FB7-89D6838FB81C}" srcOrd="1" destOrd="0" parTransId="{163BF149-728A-4706-AE6A-2B0ADCA5C15B}" sibTransId="{E91D1747-1CF9-44DC-AE4F-D7C3C448D273}"/>
    <dgm:cxn modelId="{EBEE9FA2-5437-4B2B-AB90-606A3FA7AFAB}" type="presOf" srcId="{581CB51C-1B09-4D68-847C-4EFF30660514}" destId="{6E81FEB4-C7D0-4A7B-9B10-58C834139998}" srcOrd="0" destOrd="0" presId="urn:microsoft.com/office/officeart/2005/8/layout/vList2"/>
    <dgm:cxn modelId="{9308D1A6-B552-43E3-BE77-921FB6B3F279}" srcId="{3B691E7D-48EC-4D67-9803-2BE0C386B306}" destId="{7E4A4781-B2D9-4EAD-806E-4C9089903449}" srcOrd="3" destOrd="0" parTransId="{7B0246F1-0D39-4281-87AC-C545BE5D8383}" sibTransId="{D400C0C1-46E9-431F-88FD-DC3A627D1379}"/>
    <dgm:cxn modelId="{B6357DC9-D3FF-4D9A-BE4F-37DBAE1540BD}" srcId="{3B691E7D-48EC-4D67-9803-2BE0C386B306}" destId="{8B02226B-D77C-4779-BCB4-8F2AF9E93621}" srcOrd="4" destOrd="0" parTransId="{3EB67010-C980-4C10-B086-7AA2E40F917E}" sibTransId="{93FCBFC0-CAD1-4297-BE90-3BD46A096E2E}"/>
    <dgm:cxn modelId="{99CA4FDC-009E-455D-812F-2CE0595D670A}" type="presOf" srcId="{3B691E7D-48EC-4D67-9803-2BE0C386B306}" destId="{70071767-A05B-4E2C-AFC9-56C48CF4EE69}" srcOrd="0" destOrd="0" presId="urn:microsoft.com/office/officeart/2005/8/layout/vList2"/>
    <dgm:cxn modelId="{834D78E5-CDA7-4389-A1E9-3BEFA5052F70}" type="presOf" srcId="{7E4A4781-B2D9-4EAD-806E-4C9089903449}" destId="{E1024F44-8B0F-43B8-922E-02CA6612F7DE}" srcOrd="0" destOrd="0" presId="urn:microsoft.com/office/officeart/2005/8/layout/vList2"/>
    <dgm:cxn modelId="{3E79DBFD-100D-4B40-B932-19791B6FE94C}" srcId="{3B691E7D-48EC-4D67-9803-2BE0C386B306}" destId="{046022F3-B573-4638-9CAD-345CE112DB50}" srcOrd="5" destOrd="0" parTransId="{8B75EB39-6BE3-447E-8E45-CF86CF4C6BC8}" sibTransId="{906F094F-1BE0-412A-B555-D887254A5211}"/>
    <dgm:cxn modelId="{2C07B1D7-3ACD-4DE1-9B1F-8F129A93167B}" type="presParOf" srcId="{70071767-A05B-4E2C-AFC9-56C48CF4EE69}" destId="{C735FBF4-71FE-4A0E-9C58-2A49DF40F91D}" srcOrd="0" destOrd="0" presId="urn:microsoft.com/office/officeart/2005/8/layout/vList2"/>
    <dgm:cxn modelId="{B3FD042E-03B5-4FA6-A9C2-EAD8062DB128}" type="presParOf" srcId="{70071767-A05B-4E2C-AFC9-56C48CF4EE69}" destId="{4A0C7881-54CC-496A-B9E8-8FD602FBE007}" srcOrd="1" destOrd="0" presId="urn:microsoft.com/office/officeart/2005/8/layout/vList2"/>
    <dgm:cxn modelId="{B7AA6D80-3EC4-4157-93E9-AB6A1753DB27}" type="presParOf" srcId="{70071767-A05B-4E2C-AFC9-56C48CF4EE69}" destId="{6BE14699-B4EB-40BF-97B2-30B564C9BAC5}" srcOrd="2" destOrd="0" presId="urn:microsoft.com/office/officeart/2005/8/layout/vList2"/>
    <dgm:cxn modelId="{1FE174D7-6642-4DFD-A1BD-071C2B4509D6}" type="presParOf" srcId="{70071767-A05B-4E2C-AFC9-56C48CF4EE69}" destId="{317A7C25-7E7F-4777-B97D-483A5DBCE0DE}" srcOrd="3" destOrd="0" presId="urn:microsoft.com/office/officeart/2005/8/layout/vList2"/>
    <dgm:cxn modelId="{F8654F8F-3557-45B1-9B11-CE4CA7257882}" type="presParOf" srcId="{70071767-A05B-4E2C-AFC9-56C48CF4EE69}" destId="{6E81FEB4-C7D0-4A7B-9B10-58C834139998}" srcOrd="4" destOrd="0" presId="urn:microsoft.com/office/officeart/2005/8/layout/vList2"/>
    <dgm:cxn modelId="{B9B0463E-F476-4D9B-8E28-A683BED7EA6A}" type="presParOf" srcId="{70071767-A05B-4E2C-AFC9-56C48CF4EE69}" destId="{44B8E680-6F87-42A0-A8A2-B6B1301E1E58}" srcOrd="5" destOrd="0" presId="urn:microsoft.com/office/officeart/2005/8/layout/vList2"/>
    <dgm:cxn modelId="{E524CEBB-5AF3-4619-B0A2-9D434CE348C7}" type="presParOf" srcId="{70071767-A05B-4E2C-AFC9-56C48CF4EE69}" destId="{E1024F44-8B0F-43B8-922E-02CA6612F7DE}" srcOrd="6" destOrd="0" presId="urn:microsoft.com/office/officeart/2005/8/layout/vList2"/>
    <dgm:cxn modelId="{976AB2C9-456F-4F5E-B90F-286060AAD4EF}" type="presParOf" srcId="{70071767-A05B-4E2C-AFC9-56C48CF4EE69}" destId="{A38FFF48-C69C-499B-AA23-35D50EFDC5DD}" srcOrd="7" destOrd="0" presId="urn:microsoft.com/office/officeart/2005/8/layout/vList2"/>
    <dgm:cxn modelId="{D3AF3CD7-3E85-4869-B924-638E2F4F6E68}" type="presParOf" srcId="{70071767-A05B-4E2C-AFC9-56C48CF4EE69}" destId="{FCD9CA7D-11D7-4B6D-A21A-A13225460789}" srcOrd="8" destOrd="0" presId="urn:microsoft.com/office/officeart/2005/8/layout/vList2"/>
    <dgm:cxn modelId="{44A93EE0-089B-46C3-BC87-49759A6B6DA7}" type="presParOf" srcId="{70071767-A05B-4E2C-AFC9-56C48CF4EE69}" destId="{33B802F9-444C-4CD2-8867-20E39F0A7DCC}" srcOrd="9" destOrd="0" presId="urn:microsoft.com/office/officeart/2005/8/layout/vList2"/>
    <dgm:cxn modelId="{F7558C9B-891F-41D9-9E07-5353857324ED}" type="presParOf" srcId="{70071767-A05B-4E2C-AFC9-56C48CF4EE69}" destId="{D08ED846-3BE0-43E3-963A-1BB3D307E56B}"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AAB599-70ED-4AAF-9456-60217A82863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3CDC15CD-5D12-4D18-BBFE-53BBCB93106B}">
      <dgm:prSet/>
      <dgm:spPr/>
      <dgm:t>
        <a:bodyPr/>
        <a:lstStyle/>
        <a:p>
          <a:r>
            <a:rPr lang="en-US" dirty="0"/>
            <a:t>Agency can add &amp; delete mortgage companies, add loan numbers, and update mailing addresses.</a:t>
          </a:r>
        </a:p>
      </dgm:t>
    </dgm:pt>
    <dgm:pt modelId="{DEE73D7F-BEB6-4FA4-AE03-48D007A68B33}" type="parTrans" cxnId="{BC79A2C1-9701-4E36-B825-0C4E98CD7F18}">
      <dgm:prSet/>
      <dgm:spPr/>
      <dgm:t>
        <a:bodyPr/>
        <a:lstStyle/>
        <a:p>
          <a:endParaRPr lang="en-US"/>
        </a:p>
      </dgm:t>
    </dgm:pt>
    <dgm:pt modelId="{5AD1F494-21DE-44C4-BC46-BADC493E0A3B}" type="sibTrans" cxnId="{BC79A2C1-9701-4E36-B825-0C4E98CD7F18}">
      <dgm:prSet/>
      <dgm:spPr/>
      <dgm:t>
        <a:bodyPr/>
        <a:lstStyle/>
        <a:p>
          <a:endParaRPr lang="en-US"/>
        </a:p>
      </dgm:t>
    </dgm:pt>
    <dgm:pt modelId="{C1A3A2D1-C694-4F12-9CDB-A70651883EE8}">
      <dgm:prSet/>
      <dgm:spPr/>
      <dgm:t>
        <a:bodyPr/>
        <a:lstStyle/>
        <a:p>
          <a:r>
            <a:rPr lang="en-US" dirty="0"/>
            <a:t>All named insured signatures are required for decreases and name changes.</a:t>
          </a:r>
        </a:p>
      </dgm:t>
    </dgm:pt>
    <dgm:pt modelId="{099C95E1-4431-420B-9592-1F061CE0FA57}" type="parTrans" cxnId="{13068188-AF6F-463C-A140-C5F89BD96C13}">
      <dgm:prSet/>
      <dgm:spPr/>
      <dgm:t>
        <a:bodyPr/>
        <a:lstStyle/>
        <a:p>
          <a:endParaRPr lang="en-US"/>
        </a:p>
      </dgm:t>
    </dgm:pt>
    <dgm:pt modelId="{5837F375-E551-48C9-9518-C3C3950CFDA0}" type="sibTrans" cxnId="{13068188-AF6F-463C-A140-C5F89BD96C13}">
      <dgm:prSet/>
      <dgm:spPr/>
      <dgm:t>
        <a:bodyPr/>
        <a:lstStyle/>
        <a:p>
          <a:endParaRPr lang="en-US"/>
        </a:p>
      </dgm:t>
    </dgm:pt>
    <dgm:pt modelId="{E6AFE8CD-068D-40C0-AD3D-EA3A3837383F}">
      <dgm:prSet/>
      <dgm:spPr/>
      <dgm:t>
        <a:bodyPr/>
        <a:lstStyle/>
        <a:p>
          <a:r>
            <a:rPr lang="en-US" dirty="0"/>
            <a:t>Billing screen shows all payments posted to the account and billing schedule for 4-pay policies.</a:t>
          </a:r>
        </a:p>
      </dgm:t>
    </dgm:pt>
    <dgm:pt modelId="{F1A5B5A1-DB8E-4611-AFB1-187319A6245E}" type="parTrans" cxnId="{390BCFC7-EC80-4681-8228-7E9A5A255375}">
      <dgm:prSet/>
      <dgm:spPr/>
      <dgm:t>
        <a:bodyPr/>
        <a:lstStyle/>
        <a:p>
          <a:endParaRPr lang="en-US"/>
        </a:p>
      </dgm:t>
    </dgm:pt>
    <dgm:pt modelId="{E9241839-D1F8-4E28-9864-956E5E9055DF}" type="sibTrans" cxnId="{390BCFC7-EC80-4681-8228-7E9A5A255375}">
      <dgm:prSet/>
      <dgm:spPr/>
      <dgm:t>
        <a:bodyPr/>
        <a:lstStyle/>
        <a:p>
          <a:endParaRPr lang="en-US"/>
        </a:p>
      </dgm:t>
    </dgm:pt>
    <dgm:pt modelId="{46957455-395E-4ED0-9758-7DEEBE049AA3}">
      <dgm:prSet/>
      <dgm:spPr/>
      <dgm:t>
        <a:bodyPr/>
        <a:lstStyle/>
        <a:p>
          <a:r>
            <a:rPr lang="en-US"/>
            <a:t>History tab will show policy transactions.</a:t>
          </a:r>
        </a:p>
      </dgm:t>
    </dgm:pt>
    <dgm:pt modelId="{21B4E4FA-DD7C-4C01-AB5B-ACBA47EC153E}" type="parTrans" cxnId="{7A52E610-01B5-42F7-A7EE-68E42371E1CF}">
      <dgm:prSet/>
      <dgm:spPr/>
      <dgm:t>
        <a:bodyPr/>
        <a:lstStyle/>
        <a:p>
          <a:endParaRPr lang="en-US"/>
        </a:p>
      </dgm:t>
    </dgm:pt>
    <dgm:pt modelId="{9B5C1DE9-F0CA-42C6-9DBC-EB897607AE8A}" type="sibTrans" cxnId="{7A52E610-01B5-42F7-A7EE-68E42371E1CF}">
      <dgm:prSet/>
      <dgm:spPr/>
      <dgm:t>
        <a:bodyPr/>
        <a:lstStyle/>
        <a:p>
          <a:endParaRPr lang="en-US"/>
        </a:p>
      </dgm:t>
    </dgm:pt>
    <dgm:pt modelId="{750669F8-4546-478E-971E-323670BBAC1A}" type="pres">
      <dgm:prSet presAssocID="{FBAAB599-70ED-4AAF-9456-60217A828634}" presName="linear" presStyleCnt="0">
        <dgm:presLayoutVars>
          <dgm:animLvl val="lvl"/>
          <dgm:resizeHandles val="exact"/>
        </dgm:presLayoutVars>
      </dgm:prSet>
      <dgm:spPr/>
    </dgm:pt>
    <dgm:pt modelId="{D905DF25-8640-42FF-B87E-3B3BC7E4E253}" type="pres">
      <dgm:prSet presAssocID="{3CDC15CD-5D12-4D18-BBFE-53BBCB93106B}" presName="parentText" presStyleLbl="node1" presStyleIdx="0" presStyleCnt="4" custScaleY="91314">
        <dgm:presLayoutVars>
          <dgm:chMax val="0"/>
          <dgm:bulletEnabled val="1"/>
        </dgm:presLayoutVars>
      </dgm:prSet>
      <dgm:spPr/>
    </dgm:pt>
    <dgm:pt modelId="{0B37FFD2-69D0-4D75-8A68-1D25606F45DE}" type="pres">
      <dgm:prSet presAssocID="{5AD1F494-21DE-44C4-BC46-BADC493E0A3B}" presName="spacer" presStyleCnt="0"/>
      <dgm:spPr/>
    </dgm:pt>
    <dgm:pt modelId="{EBF8685D-6A07-4EB4-B684-77D97039EF60}" type="pres">
      <dgm:prSet presAssocID="{C1A3A2D1-C694-4F12-9CDB-A70651883EE8}" presName="parentText" presStyleLbl="node1" presStyleIdx="1" presStyleCnt="4">
        <dgm:presLayoutVars>
          <dgm:chMax val="0"/>
          <dgm:bulletEnabled val="1"/>
        </dgm:presLayoutVars>
      </dgm:prSet>
      <dgm:spPr/>
    </dgm:pt>
    <dgm:pt modelId="{A84E595D-6918-454F-AFD6-264770582B9B}" type="pres">
      <dgm:prSet presAssocID="{5837F375-E551-48C9-9518-C3C3950CFDA0}" presName="spacer" presStyleCnt="0"/>
      <dgm:spPr/>
    </dgm:pt>
    <dgm:pt modelId="{ECF11DAA-E7DF-4509-8D22-6E5D921959D0}" type="pres">
      <dgm:prSet presAssocID="{E6AFE8CD-068D-40C0-AD3D-EA3A3837383F}" presName="parentText" presStyleLbl="node1" presStyleIdx="2" presStyleCnt="4">
        <dgm:presLayoutVars>
          <dgm:chMax val="0"/>
          <dgm:bulletEnabled val="1"/>
        </dgm:presLayoutVars>
      </dgm:prSet>
      <dgm:spPr/>
    </dgm:pt>
    <dgm:pt modelId="{EF45EE6F-BB2F-47B7-983F-9CB0B14F67B5}" type="pres">
      <dgm:prSet presAssocID="{E9241839-D1F8-4E28-9864-956E5E9055DF}" presName="spacer" presStyleCnt="0"/>
      <dgm:spPr/>
    </dgm:pt>
    <dgm:pt modelId="{9E4F9BDF-33D5-4B47-87D0-40E2C664D174}" type="pres">
      <dgm:prSet presAssocID="{46957455-395E-4ED0-9758-7DEEBE049AA3}" presName="parentText" presStyleLbl="node1" presStyleIdx="3" presStyleCnt="4">
        <dgm:presLayoutVars>
          <dgm:chMax val="0"/>
          <dgm:bulletEnabled val="1"/>
        </dgm:presLayoutVars>
      </dgm:prSet>
      <dgm:spPr/>
    </dgm:pt>
  </dgm:ptLst>
  <dgm:cxnLst>
    <dgm:cxn modelId="{7A52E610-01B5-42F7-A7EE-68E42371E1CF}" srcId="{FBAAB599-70ED-4AAF-9456-60217A828634}" destId="{46957455-395E-4ED0-9758-7DEEBE049AA3}" srcOrd="3" destOrd="0" parTransId="{21B4E4FA-DD7C-4C01-AB5B-ACBA47EC153E}" sibTransId="{9B5C1DE9-F0CA-42C6-9DBC-EB897607AE8A}"/>
    <dgm:cxn modelId="{ADECA65C-420F-485D-BC8A-73661B2524D9}" type="presOf" srcId="{46957455-395E-4ED0-9758-7DEEBE049AA3}" destId="{9E4F9BDF-33D5-4B47-87D0-40E2C664D174}" srcOrd="0" destOrd="0" presId="urn:microsoft.com/office/officeart/2005/8/layout/vList2"/>
    <dgm:cxn modelId="{FA214F61-943A-4734-AD2C-04E2F9DB5C29}" type="presOf" srcId="{FBAAB599-70ED-4AAF-9456-60217A828634}" destId="{750669F8-4546-478E-971E-323670BBAC1A}" srcOrd="0" destOrd="0" presId="urn:microsoft.com/office/officeart/2005/8/layout/vList2"/>
    <dgm:cxn modelId="{B2B32B4B-7F62-4FF0-9692-7792EDC52DCA}" type="presOf" srcId="{C1A3A2D1-C694-4F12-9CDB-A70651883EE8}" destId="{EBF8685D-6A07-4EB4-B684-77D97039EF60}" srcOrd="0" destOrd="0" presId="urn:microsoft.com/office/officeart/2005/8/layout/vList2"/>
    <dgm:cxn modelId="{FCE7A854-DC12-4C04-8036-2F21FAC5DB32}" type="presOf" srcId="{3CDC15CD-5D12-4D18-BBFE-53BBCB93106B}" destId="{D905DF25-8640-42FF-B87E-3B3BC7E4E253}" srcOrd="0" destOrd="0" presId="urn:microsoft.com/office/officeart/2005/8/layout/vList2"/>
    <dgm:cxn modelId="{13068188-AF6F-463C-A140-C5F89BD96C13}" srcId="{FBAAB599-70ED-4AAF-9456-60217A828634}" destId="{C1A3A2D1-C694-4F12-9CDB-A70651883EE8}" srcOrd="1" destOrd="0" parTransId="{099C95E1-4431-420B-9592-1F061CE0FA57}" sibTransId="{5837F375-E551-48C9-9518-C3C3950CFDA0}"/>
    <dgm:cxn modelId="{BC79A2C1-9701-4E36-B825-0C4E98CD7F18}" srcId="{FBAAB599-70ED-4AAF-9456-60217A828634}" destId="{3CDC15CD-5D12-4D18-BBFE-53BBCB93106B}" srcOrd="0" destOrd="0" parTransId="{DEE73D7F-BEB6-4FA4-AE03-48D007A68B33}" sibTransId="{5AD1F494-21DE-44C4-BC46-BADC493E0A3B}"/>
    <dgm:cxn modelId="{390BCFC7-EC80-4681-8228-7E9A5A255375}" srcId="{FBAAB599-70ED-4AAF-9456-60217A828634}" destId="{E6AFE8CD-068D-40C0-AD3D-EA3A3837383F}" srcOrd="2" destOrd="0" parTransId="{F1A5B5A1-DB8E-4611-AFB1-187319A6245E}" sibTransId="{E9241839-D1F8-4E28-9864-956E5E9055DF}"/>
    <dgm:cxn modelId="{53071CE3-B675-416B-9E1F-21CC7A757B5F}" type="presOf" srcId="{E6AFE8CD-068D-40C0-AD3D-EA3A3837383F}" destId="{ECF11DAA-E7DF-4509-8D22-6E5D921959D0}" srcOrd="0" destOrd="0" presId="urn:microsoft.com/office/officeart/2005/8/layout/vList2"/>
    <dgm:cxn modelId="{400E0BD6-8BEA-4AE5-ACFF-E27BAB648950}" type="presParOf" srcId="{750669F8-4546-478E-971E-323670BBAC1A}" destId="{D905DF25-8640-42FF-B87E-3B3BC7E4E253}" srcOrd="0" destOrd="0" presId="urn:microsoft.com/office/officeart/2005/8/layout/vList2"/>
    <dgm:cxn modelId="{ECDA7DF0-1F38-4009-887D-473C738B15E5}" type="presParOf" srcId="{750669F8-4546-478E-971E-323670BBAC1A}" destId="{0B37FFD2-69D0-4D75-8A68-1D25606F45DE}" srcOrd="1" destOrd="0" presId="urn:microsoft.com/office/officeart/2005/8/layout/vList2"/>
    <dgm:cxn modelId="{08A3BD5F-A533-4751-9027-8756A9845325}" type="presParOf" srcId="{750669F8-4546-478E-971E-323670BBAC1A}" destId="{EBF8685D-6A07-4EB4-B684-77D97039EF60}" srcOrd="2" destOrd="0" presId="urn:microsoft.com/office/officeart/2005/8/layout/vList2"/>
    <dgm:cxn modelId="{84C3A7A4-3E21-4661-962B-A4A3B4EE9EA3}" type="presParOf" srcId="{750669F8-4546-478E-971E-323670BBAC1A}" destId="{A84E595D-6918-454F-AFD6-264770582B9B}" srcOrd="3" destOrd="0" presId="urn:microsoft.com/office/officeart/2005/8/layout/vList2"/>
    <dgm:cxn modelId="{DAAF7992-FA97-4D4C-91F7-B89D19FA0067}" type="presParOf" srcId="{750669F8-4546-478E-971E-323670BBAC1A}" destId="{ECF11DAA-E7DF-4509-8D22-6E5D921959D0}" srcOrd="4" destOrd="0" presId="urn:microsoft.com/office/officeart/2005/8/layout/vList2"/>
    <dgm:cxn modelId="{85EFC354-9A0E-4E36-822F-D771C08B8FC8}" type="presParOf" srcId="{750669F8-4546-478E-971E-323670BBAC1A}" destId="{EF45EE6F-BB2F-47B7-983F-9CB0B14F67B5}" srcOrd="5" destOrd="0" presId="urn:microsoft.com/office/officeart/2005/8/layout/vList2"/>
    <dgm:cxn modelId="{7F8E81BA-4275-4EAD-8480-9F1FD9C701F6}" type="presParOf" srcId="{750669F8-4546-478E-971E-323670BBAC1A}" destId="{9E4F9BDF-33D5-4B47-87D0-40E2C664D17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514B0D-6197-494D-9C83-F819FBD0691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0075444-DCF2-4934-A39E-0FB466C72305}">
      <dgm:prSet/>
      <dgm:spPr/>
      <dgm:t>
        <a:bodyPr/>
        <a:lstStyle/>
        <a:p>
          <a:r>
            <a:rPr lang="en-US" dirty="0"/>
            <a:t>Fully Earned Annual Premium Rule- 4 Exceptions</a:t>
          </a:r>
        </a:p>
      </dgm:t>
    </dgm:pt>
    <dgm:pt modelId="{CE8CC54F-7935-4DFA-8D81-7379C433570A}" type="parTrans" cxnId="{E1330C6C-B1AD-4F79-AC14-882D9DE9213E}">
      <dgm:prSet/>
      <dgm:spPr/>
      <dgm:t>
        <a:bodyPr/>
        <a:lstStyle/>
        <a:p>
          <a:endParaRPr lang="en-US"/>
        </a:p>
      </dgm:t>
    </dgm:pt>
    <dgm:pt modelId="{A7888BFE-FBCF-4C79-8E72-A918DF059BF3}" type="sibTrans" cxnId="{E1330C6C-B1AD-4F79-AC14-882D9DE9213E}">
      <dgm:prSet/>
      <dgm:spPr/>
      <dgm:t>
        <a:bodyPr/>
        <a:lstStyle/>
        <a:p>
          <a:endParaRPr lang="en-US"/>
        </a:p>
      </dgm:t>
    </dgm:pt>
    <dgm:pt modelId="{918DB9E4-4B46-41CF-A160-5FDCBA13E1F1}">
      <dgm:prSet/>
      <dgm:spPr/>
      <dgm:t>
        <a:bodyPr/>
        <a:lstStyle/>
        <a:p>
          <a:r>
            <a:rPr lang="en-US" dirty="0"/>
            <a:t>1. Wind &amp; Hail coverage is placed with another carrier- Copy of the declaration page showing wind is included – required.</a:t>
          </a:r>
        </a:p>
      </dgm:t>
    </dgm:pt>
    <dgm:pt modelId="{38BA52B1-5FBE-4EC2-872B-B9D37C7EAB33}" type="parTrans" cxnId="{9643F435-2752-4BA0-AEB6-7F2C04D0C200}">
      <dgm:prSet/>
      <dgm:spPr/>
      <dgm:t>
        <a:bodyPr/>
        <a:lstStyle/>
        <a:p>
          <a:endParaRPr lang="en-US"/>
        </a:p>
      </dgm:t>
    </dgm:pt>
    <dgm:pt modelId="{A9513341-3525-4A25-8355-BA9E70CC225E}" type="sibTrans" cxnId="{9643F435-2752-4BA0-AEB6-7F2C04D0C200}">
      <dgm:prSet/>
      <dgm:spPr/>
      <dgm:t>
        <a:bodyPr/>
        <a:lstStyle/>
        <a:p>
          <a:endParaRPr lang="en-US"/>
        </a:p>
      </dgm:t>
    </dgm:pt>
    <dgm:pt modelId="{EA14B62F-7D15-4CD1-9D89-C91C3713004D}">
      <dgm:prSet/>
      <dgm:spPr/>
      <dgm:t>
        <a:bodyPr/>
        <a:lstStyle/>
        <a:p>
          <a:r>
            <a:rPr lang="en-US" dirty="0"/>
            <a:t>2. Property is sold- Copy of the signed HUD settlement statement or warranty deed is required.</a:t>
          </a:r>
        </a:p>
      </dgm:t>
    </dgm:pt>
    <dgm:pt modelId="{F7E98881-6E5D-4071-A69E-375C34370F42}" type="parTrans" cxnId="{FC1F6598-B849-434C-9E55-3A61D6034CAD}">
      <dgm:prSet/>
      <dgm:spPr/>
      <dgm:t>
        <a:bodyPr/>
        <a:lstStyle/>
        <a:p>
          <a:endParaRPr lang="en-US"/>
        </a:p>
      </dgm:t>
    </dgm:pt>
    <dgm:pt modelId="{D1EE7FAF-EEE7-4C40-9ADB-75A4B675925F}" type="sibTrans" cxnId="{FC1F6598-B849-434C-9E55-3A61D6034CAD}">
      <dgm:prSet/>
      <dgm:spPr/>
      <dgm:t>
        <a:bodyPr/>
        <a:lstStyle/>
        <a:p>
          <a:endParaRPr lang="en-US"/>
        </a:p>
      </dgm:t>
    </dgm:pt>
    <dgm:pt modelId="{994D8D35-7AE5-4D53-B8CA-5BB61AE3D93A}">
      <dgm:prSet/>
      <dgm:spPr/>
      <dgm:t>
        <a:bodyPr/>
        <a:lstStyle/>
        <a:p>
          <a:r>
            <a:rPr lang="en-US" dirty="0"/>
            <a:t>3. Total loss on covered location.</a:t>
          </a:r>
        </a:p>
      </dgm:t>
    </dgm:pt>
    <dgm:pt modelId="{BD5D8D7B-7D8F-4D11-8F3F-3B5B40862AFD}" type="parTrans" cxnId="{A13C35A1-BF6D-4D23-962E-DC7B457576CA}">
      <dgm:prSet/>
      <dgm:spPr/>
      <dgm:t>
        <a:bodyPr/>
        <a:lstStyle/>
        <a:p>
          <a:endParaRPr lang="en-US"/>
        </a:p>
      </dgm:t>
    </dgm:pt>
    <dgm:pt modelId="{1D477D7F-DDE3-4907-B69B-9A799E9C21A4}" type="sibTrans" cxnId="{A13C35A1-BF6D-4D23-962E-DC7B457576CA}">
      <dgm:prSet/>
      <dgm:spPr/>
      <dgm:t>
        <a:bodyPr/>
        <a:lstStyle/>
        <a:p>
          <a:endParaRPr lang="en-US"/>
        </a:p>
      </dgm:t>
    </dgm:pt>
    <dgm:pt modelId="{72297CB7-F987-4A20-A0A2-877B9FD656A5}">
      <dgm:prSet/>
      <dgm:spPr/>
      <dgm:t>
        <a:bodyPr/>
        <a:lstStyle/>
        <a:p>
          <a:r>
            <a:rPr lang="en-US" dirty="0"/>
            <a:t>4. Underwriting reasons other than non-pay.</a:t>
          </a:r>
        </a:p>
      </dgm:t>
    </dgm:pt>
    <dgm:pt modelId="{55FC53B5-FCB5-4EA9-93A9-3F0DAC56C4BA}" type="parTrans" cxnId="{F2ECC603-F5E3-4B72-9FEE-0D976646FFCC}">
      <dgm:prSet/>
      <dgm:spPr/>
      <dgm:t>
        <a:bodyPr/>
        <a:lstStyle/>
        <a:p>
          <a:endParaRPr lang="en-US"/>
        </a:p>
      </dgm:t>
    </dgm:pt>
    <dgm:pt modelId="{71C878F9-F816-490B-B98E-A0419F4D6909}" type="sibTrans" cxnId="{F2ECC603-F5E3-4B72-9FEE-0D976646FFCC}">
      <dgm:prSet/>
      <dgm:spPr/>
      <dgm:t>
        <a:bodyPr/>
        <a:lstStyle/>
        <a:p>
          <a:endParaRPr lang="en-US"/>
        </a:p>
      </dgm:t>
    </dgm:pt>
    <dgm:pt modelId="{595CF11F-FC34-45D9-8E1D-1236D948DC8E}">
      <dgm:prSet/>
      <dgm:spPr/>
      <dgm:t>
        <a:bodyPr/>
        <a:lstStyle/>
        <a:p>
          <a:r>
            <a:rPr lang="en-US" dirty="0"/>
            <a:t>All named insureds signatures are required on cancellations</a:t>
          </a:r>
        </a:p>
      </dgm:t>
    </dgm:pt>
    <dgm:pt modelId="{2C722590-8C70-4456-87BC-42DFBA9C0D86}" type="parTrans" cxnId="{29E0439F-F48E-469C-B188-B33087250720}">
      <dgm:prSet/>
      <dgm:spPr/>
      <dgm:t>
        <a:bodyPr/>
        <a:lstStyle/>
        <a:p>
          <a:endParaRPr lang="en-US"/>
        </a:p>
      </dgm:t>
    </dgm:pt>
    <dgm:pt modelId="{D3D63891-3EAD-4EC9-98DD-E7E1E02B7EDF}" type="sibTrans" cxnId="{29E0439F-F48E-469C-B188-B33087250720}">
      <dgm:prSet/>
      <dgm:spPr/>
      <dgm:t>
        <a:bodyPr/>
        <a:lstStyle/>
        <a:p>
          <a:endParaRPr lang="en-US"/>
        </a:p>
      </dgm:t>
    </dgm:pt>
    <dgm:pt modelId="{0702D944-ED40-4F8D-B650-A42218836433}" type="pres">
      <dgm:prSet presAssocID="{FD514B0D-6197-494D-9C83-F819FBD06914}" presName="linear" presStyleCnt="0">
        <dgm:presLayoutVars>
          <dgm:animLvl val="lvl"/>
          <dgm:resizeHandles val="exact"/>
        </dgm:presLayoutVars>
      </dgm:prSet>
      <dgm:spPr/>
    </dgm:pt>
    <dgm:pt modelId="{72C916E7-C8DA-46B9-93C4-F48D6AB2B602}" type="pres">
      <dgm:prSet presAssocID="{40075444-DCF2-4934-A39E-0FB466C72305}" presName="parentText" presStyleLbl="node1" presStyleIdx="0" presStyleCnt="6" custLinFactNeighborX="-436" custLinFactNeighborY="-17786">
        <dgm:presLayoutVars>
          <dgm:chMax val="0"/>
          <dgm:bulletEnabled val="1"/>
        </dgm:presLayoutVars>
      </dgm:prSet>
      <dgm:spPr/>
    </dgm:pt>
    <dgm:pt modelId="{E132EEF1-E46A-4FD5-8C61-CB3027C880A9}" type="pres">
      <dgm:prSet presAssocID="{A7888BFE-FBCF-4C79-8E72-A918DF059BF3}" presName="spacer" presStyleCnt="0"/>
      <dgm:spPr/>
    </dgm:pt>
    <dgm:pt modelId="{594325E7-DF0A-4B21-AFB7-D39818089AEE}" type="pres">
      <dgm:prSet presAssocID="{918DB9E4-4B46-41CF-A160-5FDCBA13E1F1}" presName="parentText" presStyleLbl="node1" presStyleIdx="1" presStyleCnt="6">
        <dgm:presLayoutVars>
          <dgm:chMax val="0"/>
          <dgm:bulletEnabled val="1"/>
        </dgm:presLayoutVars>
      </dgm:prSet>
      <dgm:spPr/>
    </dgm:pt>
    <dgm:pt modelId="{4A9381DC-7A48-4BB3-A942-B6CDD69F514A}" type="pres">
      <dgm:prSet presAssocID="{A9513341-3525-4A25-8355-BA9E70CC225E}" presName="spacer" presStyleCnt="0"/>
      <dgm:spPr/>
    </dgm:pt>
    <dgm:pt modelId="{71F17E42-7175-4076-8B36-6C0A04B62C87}" type="pres">
      <dgm:prSet presAssocID="{EA14B62F-7D15-4CD1-9D89-C91C3713004D}" presName="parentText" presStyleLbl="node1" presStyleIdx="2" presStyleCnt="6">
        <dgm:presLayoutVars>
          <dgm:chMax val="0"/>
          <dgm:bulletEnabled val="1"/>
        </dgm:presLayoutVars>
      </dgm:prSet>
      <dgm:spPr/>
    </dgm:pt>
    <dgm:pt modelId="{41FE0584-B3E8-4E2C-A92E-8737F1FAD9A4}" type="pres">
      <dgm:prSet presAssocID="{D1EE7FAF-EEE7-4C40-9ADB-75A4B675925F}" presName="spacer" presStyleCnt="0"/>
      <dgm:spPr/>
    </dgm:pt>
    <dgm:pt modelId="{35EDA788-6F3B-4894-ADD2-7BC7217A1B39}" type="pres">
      <dgm:prSet presAssocID="{994D8D35-7AE5-4D53-B8CA-5BB61AE3D93A}" presName="parentText" presStyleLbl="node1" presStyleIdx="3" presStyleCnt="6">
        <dgm:presLayoutVars>
          <dgm:chMax val="0"/>
          <dgm:bulletEnabled val="1"/>
        </dgm:presLayoutVars>
      </dgm:prSet>
      <dgm:spPr/>
    </dgm:pt>
    <dgm:pt modelId="{CB524E93-D0E9-4FE0-BCEB-EA6EA1D7C175}" type="pres">
      <dgm:prSet presAssocID="{1D477D7F-DDE3-4907-B69B-9A799E9C21A4}" presName="spacer" presStyleCnt="0"/>
      <dgm:spPr/>
    </dgm:pt>
    <dgm:pt modelId="{8BA00CE4-A087-4E45-9430-1E140DAA2F7F}" type="pres">
      <dgm:prSet presAssocID="{72297CB7-F987-4A20-A0A2-877B9FD656A5}" presName="parentText" presStyleLbl="node1" presStyleIdx="4" presStyleCnt="6">
        <dgm:presLayoutVars>
          <dgm:chMax val="0"/>
          <dgm:bulletEnabled val="1"/>
        </dgm:presLayoutVars>
      </dgm:prSet>
      <dgm:spPr/>
    </dgm:pt>
    <dgm:pt modelId="{CA7D3F6B-30C3-4890-82C5-833B71A91099}" type="pres">
      <dgm:prSet presAssocID="{71C878F9-F816-490B-B98E-A0419F4D6909}" presName="spacer" presStyleCnt="0"/>
      <dgm:spPr/>
    </dgm:pt>
    <dgm:pt modelId="{A32ECF12-205C-40A4-9057-5B9DAB740408}" type="pres">
      <dgm:prSet presAssocID="{595CF11F-FC34-45D9-8E1D-1236D948DC8E}" presName="parentText" presStyleLbl="node1" presStyleIdx="5" presStyleCnt="6">
        <dgm:presLayoutVars>
          <dgm:chMax val="0"/>
          <dgm:bulletEnabled val="1"/>
        </dgm:presLayoutVars>
      </dgm:prSet>
      <dgm:spPr/>
    </dgm:pt>
  </dgm:ptLst>
  <dgm:cxnLst>
    <dgm:cxn modelId="{F2ECC603-F5E3-4B72-9FEE-0D976646FFCC}" srcId="{FD514B0D-6197-494D-9C83-F819FBD06914}" destId="{72297CB7-F987-4A20-A0A2-877B9FD656A5}" srcOrd="4" destOrd="0" parTransId="{55FC53B5-FCB5-4EA9-93A9-3F0DAC56C4BA}" sibTransId="{71C878F9-F816-490B-B98E-A0419F4D6909}"/>
    <dgm:cxn modelId="{63DC890B-77A0-4BC5-8241-8350AE5915C7}" type="presOf" srcId="{FD514B0D-6197-494D-9C83-F819FBD06914}" destId="{0702D944-ED40-4F8D-B650-A42218836433}" srcOrd="0" destOrd="0" presId="urn:microsoft.com/office/officeart/2005/8/layout/vList2"/>
    <dgm:cxn modelId="{145B0A0F-C2F8-4E27-92CE-6D659BBEEB36}" type="presOf" srcId="{918DB9E4-4B46-41CF-A160-5FDCBA13E1F1}" destId="{594325E7-DF0A-4B21-AFB7-D39818089AEE}" srcOrd="0" destOrd="0" presId="urn:microsoft.com/office/officeart/2005/8/layout/vList2"/>
    <dgm:cxn modelId="{04E7BC35-3F86-4478-93C1-D5E26D26A02C}" type="presOf" srcId="{72297CB7-F987-4A20-A0A2-877B9FD656A5}" destId="{8BA00CE4-A087-4E45-9430-1E140DAA2F7F}" srcOrd="0" destOrd="0" presId="urn:microsoft.com/office/officeart/2005/8/layout/vList2"/>
    <dgm:cxn modelId="{9643F435-2752-4BA0-AEB6-7F2C04D0C200}" srcId="{FD514B0D-6197-494D-9C83-F819FBD06914}" destId="{918DB9E4-4B46-41CF-A160-5FDCBA13E1F1}" srcOrd="1" destOrd="0" parTransId="{38BA52B1-5FBE-4EC2-872B-B9D37C7EAB33}" sibTransId="{A9513341-3525-4A25-8355-BA9E70CC225E}"/>
    <dgm:cxn modelId="{8EBDA236-D29E-4557-907B-064C5A80F497}" type="presOf" srcId="{994D8D35-7AE5-4D53-B8CA-5BB61AE3D93A}" destId="{35EDA788-6F3B-4894-ADD2-7BC7217A1B39}" srcOrd="0" destOrd="0" presId="urn:microsoft.com/office/officeart/2005/8/layout/vList2"/>
    <dgm:cxn modelId="{20E29141-5FB2-4EF1-9960-87DC8D3BC7F8}" type="presOf" srcId="{595CF11F-FC34-45D9-8E1D-1236D948DC8E}" destId="{A32ECF12-205C-40A4-9057-5B9DAB740408}" srcOrd="0" destOrd="0" presId="urn:microsoft.com/office/officeart/2005/8/layout/vList2"/>
    <dgm:cxn modelId="{E1330C6C-B1AD-4F79-AC14-882D9DE9213E}" srcId="{FD514B0D-6197-494D-9C83-F819FBD06914}" destId="{40075444-DCF2-4934-A39E-0FB466C72305}" srcOrd="0" destOrd="0" parTransId="{CE8CC54F-7935-4DFA-8D81-7379C433570A}" sibTransId="{A7888BFE-FBCF-4C79-8E72-A918DF059BF3}"/>
    <dgm:cxn modelId="{FC1F6598-B849-434C-9E55-3A61D6034CAD}" srcId="{FD514B0D-6197-494D-9C83-F819FBD06914}" destId="{EA14B62F-7D15-4CD1-9D89-C91C3713004D}" srcOrd="2" destOrd="0" parTransId="{F7E98881-6E5D-4071-A69E-375C34370F42}" sibTransId="{D1EE7FAF-EEE7-4C40-9ADB-75A4B675925F}"/>
    <dgm:cxn modelId="{29E0439F-F48E-469C-B188-B33087250720}" srcId="{FD514B0D-6197-494D-9C83-F819FBD06914}" destId="{595CF11F-FC34-45D9-8E1D-1236D948DC8E}" srcOrd="5" destOrd="0" parTransId="{2C722590-8C70-4456-87BC-42DFBA9C0D86}" sibTransId="{D3D63891-3EAD-4EC9-98DD-E7E1E02B7EDF}"/>
    <dgm:cxn modelId="{A13C35A1-BF6D-4D23-962E-DC7B457576CA}" srcId="{FD514B0D-6197-494D-9C83-F819FBD06914}" destId="{994D8D35-7AE5-4D53-B8CA-5BB61AE3D93A}" srcOrd="3" destOrd="0" parTransId="{BD5D8D7B-7D8F-4D11-8F3F-3B5B40862AFD}" sibTransId="{1D477D7F-DDE3-4907-B69B-9A799E9C21A4}"/>
    <dgm:cxn modelId="{C5A80DDF-6494-4DD9-B14D-214C8CA56C9B}" type="presOf" srcId="{EA14B62F-7D15-4CD1-9D89-C91C3713004D}" destId="{71F17E42-7175-4076-8B36-6C0A04B62C87}" srcOrd="0" destOrd="0" presId="urn:microsoft.com/office/officeart/2005/8/layout/vList2"/>
    <dgm:cxn modelId="{0F3989F8-2DC1-4B9C-BBA6-35FA5EB459F5}" type="presOf" srcId="{40075444-DCF2-4934-A39E-0FB466C72305}" destId="{72C916E7-C8DA-46B9-93C4-F48D6AB2B602}" srcOrd="0" destOrd="0" presId="urn:microsoft.com/office/officeart/2005/8/layout/vList2"/>
    <dgm:cxn modelId="{C9F8FC2F-5E53-44EA-B621-B631FF84051C}" type="presParOf" srcId="{0702D944-ED40-4F8D-B650-A42218836433}" destId="{72C916E7-C8DA-46B9-93C4-F48D6AB2B602}" srcOrd="0" destOrd="0" presId="urn:microsoft.com/office/officeart/2005/8/layout/vList2"/>
    <dgm:cxn modelId="{EE1A0415-8D70-4265-98E0-897E5B2FC80A}" type="presParOf" srcId="{0702D944-ED40-4F8D-B650-A42218836433}" destId="{E132EEF1-E46A-4FD5-8C61-CB3027C880A9}" srcOrd="1" destOrd="0" presId="urn:microsoft.com/office/officeart/2005/8/layout/vList2"/>
    <dgm:cxn modelId="{AEF60703-5949-4F0E-AAC7-28BD976EB787}" type="presParOf" srcId="{0702D944-ED40-4F8D-B650-A42218836433}" destId="{594325E7-DF0A-4B21-AFB7-D39818089AEE}" srcOrd="2" destOrd="0" presId="urn:microsoft.com/office/officeart/2005/8/layout/vList2"/>
    <dgm:cxn modelId="{BD03A689-F334-4736-A284-4ADF40588505}" type="presParOf" srcId="{0702D944-ED40-4F8D-B650-A42218836433}" destId="{4A9381DC-7A48-4BB3-A942-B6CDD69F514A}" srcOrd="3" destOrd="0" presId="urn:microsoft.com/office/officeart/2005/8/layout/vList2"/>
    <dgm:cxn modelId="{0C00E9F7-08EA-4908-9638-C958934FEBEA}" type="presParOf" srcId="{0702D944-ED40-4F8D-B650-A42218836433}" destId="{71F17E42-7175-4076-8B36-6C0A04B62C87}" srcOrd="4" destOrd="0" presId="urn:microsoft.com/office/officeart/2005/8/layout/vList2"/>
    <dgm:cxn modelId="{505F93D1-1B3B-4BCD-9454-E2312AC5A59F}" type="presParOf" srcId="{0702D944-ED40-4F8D-B650-A42218836433}" destId="{41FE0584-B3E8-4E2C-A92E-8737F1FAD9A4}" srcOrd="5" destOrd="0" presId="urn:microsoft.com/office/officeart/2005/8/layout/vList2"/>
    <dgm:cxn modelId="{21F20ACA-8921-4BC0-90EF-448BA5913835}" type="presParOf" srcId="{0702D944-ED40-4F8D-B650-A42218836433}" destId="{35EDA788-6F3B-4894-ADD2-7BC7217A1B39}" srcOrd="6" destOrd="0" presId="urn:microsoft.com/office/officeart/2005/8/layout/vList2"/>
    <dgm:cxn modelId="{B81C0CBC-CE4B-4320-ADED-9518CA7956A8}" type="presParOf" srcId="{0702D944-ED40-4F8D-B650-A42218836433}" destId="{CB524E93-D0E9-4FE0-BCEB-EA6EA1D7C175}" srcOrd="7" destOrd="0" presId="urn:microsoft.com/office/officeart/2005/8/layout/vList2"/>
    <dgm:cxn modelId="{51FF98FF-A344-4F0C-9015-6465466D1A8C}" type="presParOf" srcId="{0702D944-ED40-4F8D-B650-A42218836433}" destId="{8BA00CE4-A087-4E45-9430-1E140DAA2F7F}" srcOrd="8" destOrd="0" presId="urn:microsoft.com/office/officeart/2005/8/layout/vList2"/>
    <dgm:cxn modelId="{EAE9984C-A6A9-4AFD-B73F-9EC13E9558CE}" type="presParOf" srcId="{0702D944-ED40-4F8D-B650-A42218836433}" destId="{CA7D3F6B-30C3-4890-82C5-833B71A91099}" srcOrd="9" destOrd="0" presId="urn:microsoft.com/office/officeart/2005/8/layout/vList2"/>
    <dgm:cxn modelId="{8EE91E0C-8BCB-49AB-87D0-8841C16F45E4}" type="presParOf" srcId="{0702D944-ED40-4F8D-B650-A42218836433}" destId="{A32ECF12-205C-40A4-9057-5B9DAB74040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023E51-2FB3-4C45-BB93-5106DFCCD73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EBBDC16-18FE-463B-9017-AD9BC9C74F40}">
      <dgm:prSet/>
      <dgm:spPr/>
      <dgm:t>
        <a:bodyPr/>
        <a:lstStyle/>
        <a:p>
          <a:pPr>
            <a:lnSpc>
              <a:spcPct val="100000"/>
            </a:lnSpc>
          </a:pPr>
          <a:r>
            <a:rPr lang="en-US" b="1" dirty="0"/>
            <a:t>All Checks must be made payable to MWUA</a:t>
          </a:r>
          <a:endParaRPr lang="en-US" dirty="0"/>
        </a:p>
      </dgm:t>
    </dgm:pt>
    <dgm:pt modelId="{BE059198-E985-42A5-9C7E-5A3D66FEBD3C}" type="parTrans" cxnId="{B19C77BE-2AD8-4C95-B195-55ACF1CC3442}">
      <dgm:prSet/>
      <dgm:spPr/>
      <dgm:t>
        <a:bodyPr/>
        <a:lstStyle/>
        <a:p>
          <a:endParaRPr lang="en-US"/>
        </a:p>
      </dgm:t>
    </dgm:pt>
    <dgm:pt modelId="{92A212D0-2E29-42C3-9761-7EAFDE4208E6}" type="sibTrans" cxnId="{B19C77BE-2AD8-4C95-B195-55ACF1CC3442}">
      <dgm:prSet/>
      <dgm:spPr/>
      <dgm:t>
        <a:bodyPr/>
        <a:lstStyle/>
        <a:p>
          <a:endParaRPr lang="en-US"/>
        </a:p>
      </dgm:t>
    </dgm:pt>
    <dgm:pt modelId="{D1B1C044-3B0B-4E70-AB7A-20717BE25075}">
      <dgm:prSet/>
      <dgm:spPr/>
      <dgm:t>
        <a:bodyPr/>
        <a:lstStyle/>
        <a:p>
          <a:pPr>
            <a:lnSpc>
              <a:spcPct val="100000"/>
            </a:lnSpc>
          </a:pPr>
          <a:r>
            <a:rPr lang="en-US" b="1"/>
            <a:t>We will not accept A check made payable to the Agent/Agency even if agent has endorsed the back.</a:t>
          </a:r>
          <a:endParaRPr lang="en-US"/>
        </a:p>
      </dgm:t>
    </dgm:pt>
    <dgm:pt modelId="{4B763BDC-F374-495E-9280-4B4786A880C0}" type="parTrans" cxnId="{1D39B883-C0A4-42A9-BBF2-F14DB39E128C}">
      <dgm:prSet/>
      <dgm:spPr/>
      <dgm:t>
        <a:bodyPr/>
        <a:lstStyle/>
        <a:p>
          <a:endParaRPr lang="en-US"/>
        </a:p>
      </dgm:t>
    </dgm:pt>
    <dgm:pt modelId="{FCA7FDFD-4910-47FD-B75C-3C257C6B951B}" type="sibTrans" cxnId="{1D39B883-C0A4-42A9-BBF2-F14DB39E128C}">
      <dgm:prSet/>
      <dgm:spPr/>
      <dgm:t>
        <a:bodyPr/>
        <a:lstStyle/>
        <a:p>
          <a:endParaRPr lang="en-US"/>
        </a:p>
      </dgm:t>
    </dgm:pt>
    <dgm:pt modelId="{0E7AD6DF-DE29-4115-A92E-F88B70483690}" type="pres">
      <dgm:prSet presAssocID="{EB023E51-2FB3-4C45-BB93-5106DFCCD731}" presName="root" presStyleCnt="0">
        <dgm:presLayoutVars>
          <dgm:dir/>
          <dgm:resizeHandles val="exact"/>
        </dgm:presLayoutVars>
      </dgm:prSet>
      <dgm:spPr/>
    </dgm:pt>
    <dgm:pt modelId="{D77D71BA-3E57-409F-A5BB-4619AD0EE11C}" type="pres">
      <dgm:prSet presAssocID="{BEBBDC16-18FE-463B-9017-AD9BC9C74F40}" presName="compNode" presStyleCnt="0"/>
      <dgm:spPr/>
    </dgm:pt>
    <dgm:pt modelId="{644D2CC0-5F2D-4BC2-889F-EFB1DDD9FBAC}" type="pres">
      <dgm:prSet presAssocID="{BEBBDC16-18FE-463B-9017-AD9BC9C74F40}" presName="bgRect" presStyleLbl="bgShp" presStyleIdx="0" presStyleCnt="2"/>
      <dgm:spPr/>
    </dgm:pt>
    <dgm:pt modelId="{C035ACEF-CEF7-4D44-8556-E21F07073E8D}" type="pres">
      <dgm:prSet presAssocID="{BEBBDC16-18FE-463B-9017-AD9BC9C74F4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A828FDE1-ED93-4256-8125-010664711E15}" type="pres">
      <dgm:prSet presAssocID="{BEBBDC16-18FE-463B-9017-AD9BC9C74F40}" presName="spaceRect" presStyleCnt="0"/>
      <dgm:spPr/>
    </dgm:pt>
    <dgm:pt modelId="{8704A4B5-E400-4192-BA58-BD535CD4517C}" type="pres">
      <dgm:prSet presAssocID="{BEBBDC16-18FE-463B-9017-AD9BC9C74F40}" presName="parTx" presStyleLbl="revTx" presStyleIdx="0" presStyleCnt="2">
        <dgm:presLayoutVars>
          <dgm:chMax val="0"/>
          <dgm:chPref val="0"/>
        </dgm:presLayoutVars>
      </dgm:prSet>
      <dgm:spPr/>
    </dgm:pt>
    <dgm:pt modelId="{7BF8BBCE-EDC1-4F93-B4EC-E68499196346}" type="pres">
      <dgm:prSet presAssocID="{92A212D0-2E29-42C3-9761-7EAFDE4208E6}" presName="sibTrans" presStyleCnt="0"/>
      <dgm:spPr/>
    </dgm:pt>
    <dgm:pt modelId="{E969BA60-CC0C-4A3C-A628-65A2AF5220F4}" type="pres">
      <dgm:prSet presAssocID="{D1B1C044-3B0B-4E70-AB7A-20717BE25075}" presName="compNode" presStyleCnt="0"/>
      <dgm:spPr/>
    </dgm:pt>
    <dgm:pt modelId="{30963E4C-1F1D-4251-BFB1-1A9509AF2F2D}" type="pres">
      <dgm:prSet presAssocID="{D1B1C044-3B0B-4E70-AB7A-20717BE25075}" presName="bgRect" presStyleLbl="bgShp" presStyleIdx="1" presStyleCnt="2"/>
      <dgm:spPr/>
    </dgm:pt>
    <dgm:pt modelId="{D32AC96A-59BA-47FF-8A06-959AA0DD35CB}" type="pres">
      <dgm:prSet presAssocID="{D1B1C044-3B0B-4E70-AB7A-20717BE2507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Check"/>
        </a:ext>
      </dgm:extLst>
    </dgm:pt>
    <dgm:pt modelId="{E957A740-9A67-4B38-B8C9-2FB09CC91997}" type="pres">
      <dgm:prSet presAssocID="{D1B1C044-3B0B-4E70-AB7A-20717BE25075}" presName="spaceRect" presStyleCnt="0"/>
      <dgm:spPr/>
    </dgm:pt>
    <dgm:pt modelId="{BB7101FF-5AB7-48E5-ADA6-CA509ABE2C56}" type="pres">
      <dgm:prSet presAssocID="{D1B1C044-3B0B-4E70-AB7A-20717BE25075}" presName="parTx" presStyleLbl="revTx" presStyleIdx="1" presStyleCnt="2">
        <dgm:presLayoutVars>
          <dgm:chMax val="0"/>
          <dgm:chPref val="0"/>
        </dgm:presLayoutVars>
      </dgm:prSet>
      <dgm:spPr/>
    </dgm:pt>
  </dgm:ptLst>
  <dgm:cxnLst>
    <dgm:cxn modelId="{0F849C21-89E2-4496-B7BD-EAF70E0CBFA4}" type="presOf" srcId="{D1B1C044-3B0B-4E70-AB7A-20717BE25075}" destId="{BB7101FF-5AB7-48E5-ADA6-CA509ABE2C56}" srcOrd="0" destOrd="0" presId="urn:microsoft.com/office/officeart/2018/2/layout/IconVerticalSolidList"/>
    <dgm:cxn modelId="{1D39B883-C0A4-42A9-BBF2-F14DB39E128C}" srcId="{EB023E51-2FB3-4C45-BB93-5106DFCCD731}" destId="{D1B1C044-3B0B-4E70-AB7A-20717BE25075}" srcOrd="1" destOrd="0" parTransId="{4B763BDC-F374-495E-9280-4B4786A880C0}" sibTransId="{FCA7FDFD-4910-47FD-B75C-3C257C6B951B}"/>
    <dgm:cxn modelId="{94A4528C-B042-451F-AE19-47C3D9B7575E}" type="presOf" srcId="{EB023E51-2FB3-4C45-BB93-5106DFCCD731}" destId="{0E7AD6DF-DE29-4115-A92E-F88B70483690}" srcOrd="0" destOrd="0" presId="urn:microsoft.com/office/officeart/2018/2/layout/IconVerticalSolidList"/>
    <dgm:cxn modelId="{B19C77BE-2AD8-4C95-B195-55ACF1CC3442}" srcId="{EB023E51-2FB3-4C45-BB93-5106DFCCD731}" destId="{BEBBDC16-18FE-463B-9017-AD9BC9C74F40}" srcOrd="0" destOrd="0" parTransId="{BE059198-E985-42A5-9C7E-5A3D66FEBD3C}" sibTransId="{92A212D0-2E29-42C3-9761-7EAFDE4208E6}"/>
    <dgm:cxn modelId="{EEEBDCED-4D4C-470B-B8B7-C8201B9F72C0}" type="presOf" srcId="{BEBBDC16-18FE-463B-9017-AD9BC9C74F40}" destId="{8704A4B5-E400-4192-BA58-BD535CD4517C}" srcOrd="0" destOrd="0" presId="urn:microsoft.com/office/officeart/2018/2/layout/IconVerticalSolidList"/>
    <dgm:cxn modelId="{DBE5C2F2-678F-4C2C-B839-380E97786DA3}" type="presParOf" srcId="{0E7AD6DF-DE29-4115-A92E-F88B70483690}" destId="{D77D71BA-3E57-409F-A5BB-4619AD0EE11C}" srcOrd="0" destOrd="0" presId="urn:microsoft.com/office/officeart/2018/2/layout/IconVerticalSolidList"/>
    <dgm:cxn modelId="{BEA874BC-C3A9-4084-9BD4-F07590B009F7}" type="presParOf" srcId="{D77D71BA-3E57-409F-A5BB-4619AD0EE11C}" destId="{644D2CC0-5F2D-4BC2-889F-EFB1DDD9FBAC}" srcOrd="0" destOrd="0" presId="urn:microsoft.com/office/officeart/2018/2/layout/IconVerticalSolidList"/>
    <dgm:cxn modelId="{FB732687-9766-46CA-96EE-78BF44CEEBB8}" type="presParOf" srcId="{D77D71BA-3E57-409F-A5BB-4619AD0EE11C}" destId="{C035ACEF-CEF7-4D44-8556-E21F07073E8D}" srcOrd="1" destOrd="0" presId="urn:microsoft.com/office/officeart/2018/2/layout/IconVerticalSolidList"/>
    <dgm:cxn modelId="{A46ABDFC-1B71-4E01-8F12-6C1FB2134438}" type="presParOf" srcId="{D77D71BA-3E57-409F-A5BB-4619AD0EE11C}" destId="{A828FDE1-ED93-4256-8125-010664711E15}" srcOrd="2" destOrd="0" presId="urn:microsoft.com/office/officeart/2018/2/layout/IconVerticalSolidList"/>
    <dgm:cxn modelId="{A598781E-9807-4890-B121-243D76A6770A}" type="presParOf" srcId="{D77D71BA-3E57-409F-A5BB-4619AD0EE11C}" destId="{8704A4B5-E400-4192-BA58-BD535CD4517C}" srcOrd="3" destOrd="0" presId="urn:microsoft.com/office/officeart/2018/2/layout/IconVerticalSolidList"/>
    <dgm:cxn modelId="{D0671FE1-214A-4A06-92E5-DBEEA9765BD8}" type="presParOf" srcId="{0E7AD6DF-DE29-4115-A92E-F88B70483690}" destId="{7BF8BBCE-EDC1-4F93-B4EC-E68499196346}" srcOrd="1" destOrd="0" presId="urn:microsoft.com/office/officeart/2018/2/layout/IconVerticalSolidList"/>
    <dgm:cxn modelId="{807CF6CB-42FE-4EA3-BAC1-D833177936E6}" type="presParOf" srcId="{0E7AD6DF-DE29-4115-A92E-F88B70483690}" destId="{E969BA60-CC0C-4A3C-A628-65A2AF5220F4}" srcOrd="2" destOrd="0" presId="urn:microsoft.com/office/officeart/2018/2/layout/IconVerticalSolidList"/>
    <dgm:cxn modelId="{E540BC9A-7F03-48DF-AF14-BA74D35A2249}" type="presParOf" srcId="{E969BA60-CC0C-4A3C-A628-65A2AF5220F4}" destId="{30963E4C-1F1D-4251-BFB1-1A9509AF2F2D}" srcOrd="0" destOrd="0" presId="urn:microsoft.com/office/officeart/2018/2/layout/IconVerticalSolidList"/>
    <dgm:cxn modelId="{44E10FF1-38A4-49E2-A319-38C99A37F4A4}" type="presParOf" srcId="{E969BA60-CC0C-4A3C-A628-65A2AF5220F4}" destId="{D32AC96A-59BA-47FF-8A06-959AA0DD35CB}" srcOrd="1" destOrd="0" presId="urn:microsoft.com/office/officeart/2018/2/layout/IconVerticalSolidList"/>
    <dgm:cxn modelId="{A093EE8D-42E2-48D3-A14D-F9ECEA189090}" type="presParOf" srcId="{E969BA60-CC0C-4A3C-A628-65A2AF5220F4}" destId="{E957A740-9A67-4B38-B8C9-2FB09CC91997}" srcOrd="2" destOrd="0" presId="urn:microsoft.com/office/officeart/2018/2/layout/IconVerticalSolidList"/>
    <dgm:cxn modelId="{07BA79A6-66C6-4FC4-B4CF-BAE75625A4DF}" type="presParOf" srcId="{E969BA60-CC0C-4A3C-A628-65A2AF5220F4}" destId="{BB7101FF-5AB7-48E5-ADA6-CA509ABE2C5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F75EAE-DA95-4DBC-ADD8-6CCF9B3C8C8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1E07C5D-5318-4806-91D5-0FE188E9E409}">
      <dgm:prSet/>
      <dgm:spPr/>
      <dgm:t>
        <a:bodyPr/>
        <a:lstStyle/>
        <a:p>
          <a:pPr>
            <a:lnSpc>
              <a:spcPct val="100000"/>
            </a:lnSpc>
          </a:pPr>
          <a:r>
            <a:rPr lang="en-US" b="1"/>
            <a:t>Guidewire Policy system -</a:t>
          </a:r>
          <a:r>
            <a:rPr lang="en-US"/>
            <a:t> Agents may use the Agent Portal to submit a Loss Notice.  </a:t>
          </a:r>
          <a:r>
            <a:rPr lang="en-US">
              <a:hlinkClick xmlns:r="http://schemas.openxmlformats.org/officeDocument/2006/relationships" r:id="rId1"/>
            </a:rPr>
            <a:t>https://mwua.iscs.com/innovation</a:t>
          </a:r>
          <a:endParaRPr lang="en-US"/>
        </a:p>
      </dgm:t>
    </dgm:pt>
    <dgm:pt modelId="{58241581-11AD-435C-A3C0-5BCA60471EDF}" type="parTrans" cxnId="{06D719B7-7196-4028-8F3A-4F07273C3778}">
      <dgm:prSet/>
      <dgm:spPr/>
      <dgm:t>
        <a:bodyPr/>
        <a:lstStyle/>
        <a:p>
          <a:endParaRPr lang="en-US"/>
        </a:p>
      </dgm:t>
    </dgm:pt>
    <dgm:pt modelId="{54342148-BCA8-4350-AFD7-53C49858F2C8}" type="sibTrans" cxnId="{06D719B7-7196-4028-8F3A-4F07273C3778}">
      <dgm:prSet/>
      <dgm:spPr/>
      <dgm:t>
        <a:bodyPr/>
        <a:lstStyle/>
        <a:p>
          <a:endParaRPr lang="en-US"/>
        </a:p>
      </dgm:t>
    </dgm:pt>
    <dgm:pt modelId="{1A671961-91BE-4D53-87B8-251928D35867}">
      <dgm:prSet/>
      <dgm:spPr/>
      <dgm:t>
        <a:bodyPr/>
        <a:lstStyle/>
        <a:p>
          <a:pPr>
            <a:lnSpc>
              <a:spcPct val="100000"/>
            </a:lnSpc>
          </a:pPr>
          <a:r>
            <a:rPr lang="en-US" b="1"/>
            <a:t>Phone -</a:t>
          </a:r>
          <a:r>
            <a:rPr lang="en-US"/>
            <a:t> Call center is staffed by Eberl Claims Services 24 hours a day, seven days a week. </a:t>
          </a:r>
        </a:p>
      </dgm:t>
    </dgm:pt>
    <dgm:pt modelId="{EA5F96E3-213B-45C9-A5A2-10C286CF5C3C}" type="parTrans" cxnId="{DA6A106C-8598-45DA-8790-77CA90CF1ECF}">
      <dgm:prSet/>
      <dgm:spPr/>
      <dgm:t>
        <a:bodyPr/>
        <a:lstStyle/>
        <a:p>
          <a:endParaRPr lang="en-US"/>
        </a:p>
      </dgm:t>
    </dgm:pt>
    <dgm:pt modelId="{2AB71AC8-AAD0-4B98-92CD-5B71ABF959E4}" type="sibTrans" cxnId="{DA6A106C-8598-45DA-8790-77CA90CF1ECF}">
      <dgm:prSet/>
      <dgm:spPr/>
      <dgm:t>
        <a:bodyPr/>
        <a:lstStyle/>
        <a:p>
          <a:endParaRPr lang="en-US"/>
        </a:p>
      </dgm:t>
    </dgm:pt>
    <dgm:pt modelId="{326FAE21-7675-4C62-926F-9A39CC87A83F}">
      <dgm:prSet/>
      <dgm:spPr/>
      <dgm:t>
        <a:bodyPr/>
        <a:lstStyle/>
        <a:p>
          <a:pPr>
            <a:lnSpc>
              <a:spcPct val="100000"/>
            </a:lnSpc>
          </a:pPr>
          <a:r>
            <a:rPr lang="en-US" dirty="0"/>
            <a:t>Claims can be reported by calling </a:t>
          </a:r>
          <a:r>
            <a:rPr lang="en-US" b="1" dirty="0"/>
            <a:t>1-866-634-4465</a:t>
          </a:r>
          <a:r>
            <a:rPr lang="en-US" dirty="0"/>
            <a:t>	</a:t>
          </a:r>
        </a:p>
      </dgm:t>
    </dgm:pt>
    <dgm:pt modelId="{36A29109-A68B-4DB4-8F59-CBB59AB95FB4}" type="parTrans" cxnId="{FF9448DE-10A1-41A6-93D3-151CB5E573D8}">
      <dgm:prSet/>
      <dgm:spPr/>
      <dgm:t>
        <a:bodyPr/>
        <a:lstStyle/>
        <a:p>
          <a:endParaRPr lang="en-US"/>
        </a:p>
      </dgm:t>
    </dgm:pt>
    <dgm:pt modelId="{E9A3B407-250B-45BC-B694-B4A134CE8858}" type="sibTrans" cxnId="{FF9448DE-10A1-41A6-93D3-151CB5E573D8}">
      <dgm:prSet/>
      <dgm:spPr/>
      <dgm:t>
        <a:bodyPr/>
        <a:lstStyle/>
        <a:p>
          <a:endParaRPr lang="en-US"/>
        </a:p>
      </dgm:t>
    </dgm:pt>
    <dgm:pt modelId="{240A8A86-3933-4A35-906F-09B6DF3EEFD9}">
      <dgm:prSet/>
      <dgm:spPr/>
      <dgm:t>
        <a:bodyPr/>
        <a:lstStyle/>
        <a:p>
          <a:pPr>
            <a:lnSpc>
              <a:spcPct val="100000"/>
            </a:lnSpc>
          </a:pPr>
          <a:r>
            <a:rPr lang="en-US" b="1" dirty="0"/>
            <a:t>Email - </a:t>
          </a:r>
          <a:r>
            <a:rPr lang="en-US" dirty="0">
              <a:hlinkClick xmlns:r="http://schemas.openxmlformats.org/officeDocument/2006/relationships" r:id="rId2"/>
            </a:rPr>
            <a:t>newclaims@msplans.com</a:t>
          </a:r>
          <a:r>
            <a:rPr lang="en-US" dirty="0"/>
            <a:t>  or </a:t>
          </a:r>
          <a:r>
            <a:rPr lang="en-US" dirty="0">
              <a:hlinkClick xmlns:r="http://schemas.openxmlformats.org/officeDocument/2006/relationships" r:id="rId3"/>
            </a:rPr>
            <a:t>msclaimsdocs@msplans.com</a:t>
          </a:r>
          <a:r>
            <a:rPr lang="en-US" dirty="0"/>
            <a:t> </a:t>
          </a:r>
        </a:p>
      </dgm:t>
    </dgm:pt>
    <dgm:pt modelId="{5920F3DB-496A-4A99-A481-2C714164567A}" type="parTrans" cxnId="{F267BC9A-00AC-40DE-BFA4-6A54E4F1A8A5}">
      <dgm:prSet/>
      <dgm:spPr/>
      <dgm:t>
        <a:bodyPr/>
        <a:lstStyle/>
        <a:p>
          <a:endParaRPr lang="en-US"/>
        </a:p>
      </dgm:t>
    </dgm:pt>
    <dgm:pt modelId="{D60DFE8D-9AE3-4BE2-A1D9-77656BB44246}" type="sibTrans" cxnId="{F267BC9A-00AC-40DE-BFA4-6A54E4F1A8A5}">
      <dgm:prSet/>
      <dgm:spPr/>
      <dgm:t>
        <a:bodyPr/>
        <a:lstStyle/>
        <a:p>
          <a:endParaRPr lang="en-US"/>
        </a:p>
      </dgm:t>
    </dgm:pt>
    <dgm:pt modelId="{DEE499B8-BF6C-41F3-9A65-091B8C2C2060}">
      <dgm:prSet/>
      <dgm:spPr/>
      <dgm:t>
        <a:bodyPr/>
        <a:lstStyle/>
        <a:p>
          <a:pPr>
            <a:lnSpc>
              <a:spcPct val="100000"/>
            </a:lnSpc>
          </a:pPr>
          <a:r>
            <a:rPr lang="en-US" b="1"/>
            <a:t>Fax - </a:t>
          </a:r>
          <a:r>
            <a:rPr lang="en-US"/>
            <a:t>New claims may be faxed to 1-877-786-7275</a:t>
          </a:r>
        </a:p>
      </dgm:t>
    </dgm:pt>
    <dgm:pt modelId="{68D27E18-36BE-40DC-BCB6-D0BDF9C58517}" type="parTrans" cxnId="{D0D8A55F-EF2E-4707-A408-BA991A78154D}">
      <dgm:prSet/>
      <dgm:spPr/>
      <dgm:t>
        <a:bodyPr/>
        <a:lstStyle/>
        <a:p>
          <a:endParaRPr lang="en-US"/>
        </a:p>
      </dgm:t>
    </dgm:pt>
    <dgm:pt modelId="{3A8C22D4-FBCD-4F1B-8E71-0CA67B212CE9}" type="sibTrans" cxnId="{D0D8A55F-EF2E-4707-A408-BA991A78154D}">
      <dgm:prSet/>
      <dgm:spPr/>
      <dgm:t>
        <a:bodyPr/>
        <a:lstStyle/>
        <a:p>
          <a:endParaRPr lang="en-US"/>
        </a:p>
      </dgm:t>
    </dgm:pt>
    <dgm:pt modelId="{D64D9FB5-1F91-4561-92AF-34EAC47ED4E4}">
      <dgm:prSet/>
      <dgm:spPr/>
      <dgm:t>
        <a:bodyPr/>
        <a:lstStyle/>
        <a:p>
          <a:pPr>
            <a:lnSpc>
              <a:spcPct val="100000"/>
            </a:lnSpc>
          </a:pPr>
          <a:r>
            <a:rPr lang="en-US"/>
            <a:t>Claim Information brochure sent to insureds</a:t>
          </a:r>
        </a:p>
      </dgm:t>
    </dgm:pt>
    <dgm:pt modelId="{A5F02F22-D567-492E-846D-8CBFBDAB38E1}" type="parTrans" cxnId="{E28E76BD-3B84-4FB5-9981-87A79D73D943}">
      <dgm:prSet/>
      <dgm:spPr/>
      <dgm:t>
        <a:bodyPr/>
        <a:lstStyle/>
        <a:p>
          <a:endParaRPr lang="en-US"/>
        </a:p>
      </dgm:t>
    </dgm:pt>
    <dgm:pt modelId="{6F8CC067-B73F-42C5-A4B8-68E01A77C965}" type="sibTrans" cxnId="{E28E76BD-3B84-4FB5-9981-87A79D73D943}">
      <dgm:prSet/>
      <dgm:spPr/>
      <dgm:t>
        <a:bodyPr/>
        <a:lstStyle/>
        <a:p>
          <a:endParaRPr lang="en-US"/>
        </a:p>
      </dgm:t>
    </dgm:pt>
    <dgm:pt modelId="{BAD2AD9C-6585-43E6-A35C-93A5C21DA8C1}" type="pres">
      <dgm:prSet presAssocID="{E6F75EAE-DA95-4DBC-ADD8-6CCF9B3C8C84}" presName="root" presStyleCnt="0">
        <dgm:presLayoutVars>
          <dgm:dir/>
          <dgm:resizeHandles val="exact"/>
        </dgm:presLayoutVars>
      </dgm:prSet>
      <dgm:spPr/>
    </dgm:pt>
    <dgm:pt modelId="{30D4BB3C-5317-4EAB-AD5B-77F9D804CCE0}" type="pres">
      <dgm:prSet presAssocID="{81E07C5D-5318-4806-91D5-0FE188E9E409}" presName="compNode" presStyleCnt="0"/>
      <dgm:spPr/>
    </dgm:pt>
    <dgm:pt modelId="{6D0FF955-7836-44C6-9A16-D4B9CABD5907}" type="pres">
      <dgm:prSet presAssocID="{81E07C5D-5318-4806-91D5-0FE188E9E409}" presName="bgRect" presStyleLbl="bgShp" presStyleIdx="0" presStyleCnt="5"/>
      <dgm:spPr/>
    </dgm:pt>
    <dgm:pt modelId="{D7FC67A9-4891-43BA-A4EC-58D76E638391}" type="pres">
      <dgm:prSet presAssocID="{81E07C5D-5318-4806-91D5-0FE188E9E409}" presName="iconRect" presStyleLbl="node1" presStyleIdx="0"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Disconnected"/>
        </a:ext>
      </dgm:extLst>
    </dgm:pt>
    <dgm:pt modelId="{8F4271E7-315A-4B45-978A-D4FB76A2D7E7}" type="pres">
      <dgm:prSet presAssocID="{81E07C5D-5318-4806-91D5-0FE188E9E409}" presName="spaceRect" presStyleCnt="0"/>
      <dgm:spPr/>
    </dgm:pt>
    <dgm:pt modelId="{54E63C62-98F4-4A42-99FD-894B97C7C44B}" type="pres">
      <dgm:prSet presAssocID="{81E07C5D-5318-4806-91D5-0FE188E9E409}" presName="parTx" presStyleLbl="revTx" presStyleIdx="0" presStyleCnt="6">
        <dgm:presLayoutVars>
          <dgm:chMax val="0"/>
          <dgm:chPref val="0"/>
        </dgm:presLayoutVars>
      </dgm:prSet>
      <dgm:spPr/>
    </dgm:pt>
    <dgm:pt modelId="{28959225-CEA0-4A02-B86A-92F836BFCB8F}" type="pres">
      <dgm:prSet presAssocID="{54342148-BCA8-4350-AFD7-53C49858F2C8}" presName="sibTrans" presStyleCnt="0"/>
      <dgm:spPr/>
    </dgm:pt>
    <dgm:pt modelId="{59B9DDD0-7236-4F17-99D2-C772C2E2ED02}" type="pres">
      <dgm:prSet presAssocID="{1A671961-91BE-4D53-87B8-251928D35867}" presName="compNode" presStyleCnt="0"/>
      <dgm:spPr/>
    </dgm:pt>
    <dgm:pt modelId="{3D4FAF01-284C-4BC9-A2B5-93CFF1A4B356}" type="pres">
      <dgm:prSet presAssocID="{1A671961-91BE-4D53-87B8-251928D35867}" presName="bgRect" presStyleLbl="bgShp" presStyleIdx="1" presStyleCnt="5"/>
      <dgm:spPr/>
    </dgm:pt>
    <dgm:pt modelId="{0620278C-FB17-4FCE-B4D2-6B799436D409}" type="pres">
      <dgm:prSet presAssocID="{1A671961-91BE-4D53-87B8-251928D35867}" presName="iconRect" presStyleLbl="node1" presStyleIdx="1"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Call center"/>
        </a:ext>
      </dgm:extLst>
    </dgm:pt>
    <dgm:pt modelId="{E88D8904-B074-47AD-B643-1A6D852463EA}" type="pres">
      <dgm:prSet presAssocID="{1A671961-91BE-4D53-87B8-251928D35867}" presName="spaceRect" presStyleCnt="0"/>
      <dgm:spPr/>
    </dgm:pt>
    <dgm:pt modelId="{9A550908-897C-46FB-8017-D33531E64B86}" type="pres">
      <dgm:prSet presAssocID="{1A671961-91BE-4D53-87B8-251928D35867}" presName="parTx" presStyleLbl="revTx" presStyleIdx="1" presStyleCnt="6">
        <dgm:presLayoutVars>
          <dgm:chMax val="0"/>
          <dgm:chPref val="0"/>
        </dgm:presLayoutVars>
      </dgm:prSet>
      <dgm:spPr/>
    </dgm:pt>
    <dgm:pt modelId="{D2B362DA-2454-44AF-B119-631579413615}" type="pres">
      <dgm:prSet presAssocID="{1A671961-91BE-4D53-87B8-251928D35867}" presName="desTx" presStyleLbl="revTx" presStyleIdx="2" presStyleCnt="6">
        <dgm:presLayoutVars/>
      </dgm:prSet>
      <dgm:spPr/>
    </dgm:pt>
    <dgm:pt modelId="{829558AD-7116-43A1-BBD2-D131643B582E}" type="pres">
      <dgm:prSet presAssocID="{2AB71AC8-AAD0-4B98-92CD-5B71ABF959E4}" presName="sibTrans" presStyleCnt="0"/>
      <dgm:spPr/>
    </dgm:pt>
    <dgm:pt modelId="{28431B8C-7CEE-45B5-9C65-FD3FF1BB3FAD}" type="pres">
      <dgm:prSet presAssocID="{240A8A86-3933-4A35-906F-09B6DF3EEFD9}" presName="compNode" presStyleCnt="0"/>
      <dgm:spPr/>
    </dgm:pt>
    <dgm:pt modelId="{D58F5261-EC2C-4E2C-A055-C1E9FC650657}" type="pres">
      <dgm:prSet presAssocID="{240A8A86-3933-4A35-906F-09B6DF3EEFD9}" presName="bgRect" presStyleLbl="bgShp" presStyleIdx="2" presStyleCnt="5"/>
      <dgm:spPr/>
    </dgm:pt>
    <dgm:pt modelId="{ECA74C05-8937-4928-9548-C2310983B044}" type="pres">
      <dgm:prSet presAssocID="{240A8A86-3933-4A35-906F-09B6DF3EEFD9}" presName="iconRect" presStyleLbl="node1" presStyleIdx="2"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Email"/>
        </a:ext>
      </dgm:extLst>
    </dgm:pt>
    <dgm:pt modelId="{F6D654B7-50B5-4ADE-8CC9-16D5292B5015}" type="pres">
      <dgm:prSet presAssocID="{240A8A86-3933-4A35-906F-09B6DF3EEFD9}" presName="spaceRect" presStyleCnt="0"/>
      <dgm:spPr/>
    </dgm:pt>
    <dgm:pt modelId="{9836640E-466E-44B8-9967-ABBD3536E9FF}" type="pres">
      <dgm:prSet presAssocID="{240A8A86-3933-4A35-906F-09B6DF3EEFD9}" presName="parTx" presStyleLbl="revTx" presStyleIdx="3" presStyleCnt="6">
        <dgm:presLayoutVars>
          <dgm:chMax val="0"/>
          <dgm:chPref val="0"/>
        </dgm:presLayoutVars>
      </dgm:prSet>
      <dgm:spPr/>
    </dgm:pt>
    <dgm:pt modelId="{81BFAFB0-9002-48FE-9C08-4E13D19D69CB}" type="pres">
      <dgm:prSet presAssocID="{D60DFE8D-9AE3-4BE2-A1D9-77656BB44246}" presName="sibTrans" presStyleCnt="0"/>
      <dgm:spPr/>
    </dgm:pt>
    <dgm:pt modelId="{0033EFC6-6A93-4425-BBDF-C1D28F78F936}" type="pres">
      <dgm:prSet presAssocID="{DEE499B8-BF6C-41F3-9A65-091B8C2C2060}" presName="compNode" presStyleCnt="0"/>
      <dgm:spPr/>
    </dgm:pt>
    <dgm:pt modelId="{8B9C4BB0-C0A4-46EE-9328-6781E4DC0FEA}" type="pres">
      <dgm:prSet presAssocID="{DEE499B8-BF6C-41F3-9A65-091B8C2C2060}" presName="bgRect" presStyleLbl="bgShp" presStyleIdx="3" presStyleCnt="5"/>
      <dgm:spPr/>
    </dgm:pt>
    <dgm:pt modelId="{217420C5-0679-4295-9016-D1837AC56D47}" type="pres">
      <dgm:prSet presAssocID="{DEE499B8-BF6C-41F3-9A65-091B8C2C2060}" presName="iconRect" presStyleLbl="node1" presStyleIdx="3"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Clipboard"/>
        </a:ext>
      </dgm:extLst>
    </dgm:pt>
    <dgm:pt modelId="{9AEBDC85-845F-4C51-BEED-C01486309C1E}" type="pres">
      <dgm:prSet presAssocID="{DEE499B8-BF6C-41F3-9A65-091B8C2C2060}" presName="spaceRect" presStyleCnt="0"/>
      <dgm:spPr/>
    </dgm:pt>
    <dgm:pt modelId="{6253201A-7C44-4919-A5FD-5A50C1C62894}" type="pres">
      <dgm:prSet presAssocID="{DEE499B8-BF6C-41F3-9A65-091B8C2C2060}" presName="parTx" presStyleLbl="revTx" presStyleIdx="4" presStyleCnt="6">
        <dgm:presLayoutVars>
          <dgm:chMax val="0"/>
          <dgm:chPref val="0"/>
        </dgm:presLayoutVars>
      </dgm:prSet>
      <dgm:spPr/>
    </dgm:pt>
    <dgm:pt modelId="{A67AF387-F55A-4E51-998B-79BABC22F379}" type="pres">
      <dgm:prSet presAssocID="{3A8C22D4-FBCD-4F1B-8E71-0CA67B212CE9}" presName="sibTrans" presStyleCnt="0"/>
      <dgm:spPr/>
    </dgm:pt>
    <dgm:pt modelId="{4608686C-49F2-494B-B8D6-2F9AB0180374}" type="pres">
      <dgm:prSet presAssocID="{D64D9FB5-1F91-4561-92AF-34EAC47ED4E4}" presName="compNode" presStyleCnt="0"/>
      <dgm:spPr/>
    </dgm:pt>
    <dgm:pt modelId="{BCAC596C-13C6-405C-865B-27F682FBE8D1}" type="pres">
      <dgm:prSet presAssocID="{D64D9FB5-1F91-4561-92AF-34EAC47ED4E4}" presName="bgRect" presStyleLbl="bgShp" presStyleIdx="4" presStyleCnt="5"/>
      <dgm:spPr/>
    </dgm:pt>
    <dgm:pt modelId="{1F6A2956-0AF4-4316-96BE-E49C1DA212B8}" type="pres">
      <dgm:prSet presAssocID="{D64D9FB5-1F91-4561-92AF-34EAC47ED4E4}" presName="iconRect" presStyleLbl="node1" presStyleIdx="4" presStyleCnt="5"/>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dgm:spPr>
      <dgm:extLst>
        <a:ext uri="{E40237B7-FDA0-4F09-8148-C483321AD2D9}">
          <dgm14:cNvPr xmlns:dgm14="http://schemas.microsoft.com/office/drawing/2010/diagram" id="0" name="" descr="Document"/>
        </a:ext>
      </dgm:extLst>
    </dgm:pt>
    <dgm:pt modelId="{ACF75210-71A6-4F8E-BCDE-DA9B6B85419F}" type="pres">
      <dgm:prSet presAssocID="{D64D9FB5-1F91-4561-92AF-34EAC47ED4E4}" presName="spaceRect" presStyleCnt="0"/>
      <dgm:spPr/>
    </dgm:pt>
    <dgm:pt modelId="{DE844F06-8C55-4CB9-8F84-7C1D23070A6F}" type="pres">
      <dgm:prSet presAssocID="{D64D9FB5-1F91-4561-92AF-34EAC47ED4E4}" presName="parTx" presStyleLbl="revTx" presStyleIdx="5" presStyleCnt="6">
        <dgm:presLayoutVars>
          <dgm:chMax val="0"/>
          <dgm:chPref val="0"/>
        </dgm:presLayoutVars>
      </dgm:prSet>
      <dgm:spPr/>
    </dgm:pt>
  </dgm:ptLst>
  <dgm:cxnLst>
    <dgm:cxn modelId="{4BDC3508-62F3-4B92-A929-FFFB0D273F5D}" type="presOf" srcId="{1A671961-91BE-4D53-87B8-251928D35867}" destId="{9A550908-897C-46FB-8017-D33531E64B86}" srcOrd="0" destOrd="0" presId="urn:microsoft.com/office/officeart/2018/2/layout/IconVerticalSolidList"/>
    <dgm:cxn modelId="{D0D8A55F-EF2E-4707-A408-BA991A78154D}" srcId="{E6F75EAE-DA95-4DBC-ADD8-6CCF9B3C8C84}" destId="{DEE499B8-BF6C-41F3-9A65-091B8C2C2060}" srcOrd="3" destOrd="0" parTransId="{68D27E18-36BE-40DC-BCB6-D0BDF9C58517}" sibTransId="{3A8C22D4-FBCD-4F1B-8E71-0CA67B212CE9}"/>
    <dgm:cxn modelId="{DA6A106C-8598-45DA-8790-77CA90CF1ECF}" srcId="{E6F75EAE-DA95-4DBC-ADD8-6CCF9B3C8C84}" destId="{1A671961-91BE-4D53-87B8-251928D35867}" srcOrd="1" destOrd="0" parTransId="{EA5F96E3-213B-45C9-A5A2-10C286CF5C3C}" sibTransId="{2AB71AC8-AAD0-4B98-92CD-5B71ABF959E4}"/>
    <dgm:cxn modelId="{9F91D85A-5CF0-44DA-A631-AACAB0A8C2C3}" type="presOf" srcId="{E6F75EAE-DA95-4DBC-ADD8-6CCF9B3C8C84}" destId="{BAD2AD9C-6585-43E6-A35C-93A5C21DA8C1}" srcOrd="0" destOrd="0" presId="urn:microsoft.com/office/officeart/2018/2/layout/IconVerticalSolidList"/>
    <dgm:cxn modelId="{DE098B8D-5DE1-45A4-BE5D-C94F1B473833}" type="presOf" srcId="{D64D9FB5-1F91-4561-92AF-34EAC47ED4E4}" destId="{DE844F06-8C55-4CB9-8F84-7C1D23070A6F}" srcOrd="0" destOrd="0" presId="urn:microsoft.com/office/officeart/2018/2/layout/IconVerticalSolidList"/>
    <dgm:cxn modelId="{F267BC9A-00AC-40DE-BFA4-6A54E4F1A8A5}" srcId="{E6F75EAE-DA95-4DBC-ADD8-6CCF9B3C8C84}" destId="{240A8A86-3933-4A35-906F-09B6DF3EEFD9}" srcOrd="2" destOrd="0" parTransId="{5920F3DB-496A-4A99-A481-2C714164567A}" sibTransId="{D60DFE8D-9AE3-4BE2-A1D9-77656BB44246}"/>
    <dgm:cxn modelId="{3501559D-10C2-4727-A1DD-DB9D2B1F8096}" type="presOf" srcId="{DEE499B8-BF6C-41F3-9A65-091B8C2C2060}" destId="{6253201A-7C44-4919-A5FD-5A50C1C62894}" srcOrd="0" destOrd="0" presId="urn:microsoft.com/office/officeart/2018/2/layout/IconVerticalSolidList"/>
    <dgm:cxn modelId="{63A50AA6-3E2B-4248-9286-2ABC6E88CCE2}" type="presOf" srcId="{240A8A86-3933-4A35-906F-09B6DF3EEFD9}" destId="{9836640E-466E-44B8-9967-ABBD3536E9FF}" srcOrd="0" destOrd="0" presId="urn:microsoft.com/office/officeart/2018/2/layout/IconVerticalSolidList"/>
    <dgm:cxn modelId="{06D719B7-7196-4028-8F3A-4F07273C3778}" srcId="{E6F75EAE-DA95-4DBC-ADD8-6CCF9B3C8C84}" destId="{81E07C5D-5318-4806-91D5-0FE188E9E409}" srcOrd="0" destOrd="0" parTransId="{58241581-11AD-435C-A3C0-5BCA60471EDF}" sibTransId="{54342148-BCA8-4350-AFD7-53C49858F2C8}"/>
    <dgm:cxn modelId="{AE7B63BA-C92B-4E13-B5DD-6C21429D9D2B}" type="presOf" srcId="{326FAE21-7675-4C62-926F-9A39CC87A83F}" destId="{D2B362DA-2454-44AF-B119-631579413615}" srcOrd="0" destOrd="0" presId="urn:microsoft.com/office/officeart/2018/2/layout/IconVerticalSolidList"/>
    <dgm:cxn modelId="{E28E76BD-3B84-4FB5-9981-87A79D73D943}" srcId="{E6F75EAE-DA95-4DBC-ADD8-6CCF9B3C8C84}" destId="{D64D9FB5-1F91-4561-92AF-34EAC47ED4E4}" srcOrd="4" destOrd="0" parTransId="{A5F02F22-D567-492E-846D-8CBFBDAB38E1}" sibTransId="{6F8CC067-B73F-42C5-A4B8-68E01A77C965}"/>
    <dgm:cxn modelId="{FF9448DE-10A1-41A6-93D3-151CB5E573D8}" srcId="{1A671961-91BE-4D53-87B8-251928D35867}" destId="{326FAE21-7675-4C62-926F-9A39CC87A83F}" srcOrd="0" destOrd="0" parTransId="{36A29109-A68B-4DB4-8F59-CBB59AB95FB4}" sibTransId="{E9A3B407-250B-45BC-B694-B4A134CE8858}"/>
    <dgm:cxn modelId="{24E3B7DE-9FDE-47E6-9AFD-0F73FAE70BB4}" type="presOf" srcId="{81E07C5D-5318-4806-91D5-0FE188E9E409}" destId="{54E63C62-98F4-4A42-99FD-894B97C7C44B}" srcOrd="0" destOrd="0" presId="urn:microsoft.com/office/officeart/2018/2/layout/IconVerticalSolidList"/>
    <dgm:cxn modelId="{F3851740-B5AD-4C22-B66B-716BDD7975FB}" type="presParOf" srcId="{BAD2AD9C-6585-43E6-A35C-93A5C21DA8C1}" destId="{30D4BB3C-5317-4EAB-AD5B-77F9D804CCE0}" srcOrd="0" destOrd="0" presId="urn:microsoft.com/office/officeart/2018/2/layout/IconVerticalSolidList"/>
    <dgm:cxn modelId="{9A3B2281-78AC-4432-92B5-74E9AAD551FE}" type="presParOf" srcId="{30D4BB3C-5317-4EAB-AD5B-77F9D804CCE0}" destId="{6D0FF955-7836-44C6-9A16-D4B9CABD5907}" srcOrd="0" destOrd="0" presId="urn:microsoft.com/office/officeart/2018/2/layout/IconVerticalSolidList"/>
    <dgm:cxn modelId="{65317F84-004F-4267-AB51-748EED3D06B5}" type="presParOf" srcId="{30D4BB3C-5317-4EAB-AD5B-77F9D804CCE0}" destId="{D7FC67A9-4891-43BA-A4EC-58D76E638391}" srcOrd="1" destOrd="0" presId="urn:microsoft.com/office/officeart/2018/2/layout/IconVerticalSolidList"/>
    <dgm:cxn modelId="{BBE4E8CB-4E35-407B-BC2E-1209AEC00F86}" type="presParOf" srcId="{30D4BB3C-5317-4EAB-AD5B-77F9D804CCE0}" destId="{8F4271E7-315A-4B45-978A-D4FB76A2D7E7}" srcOrd="2" destOrd="0" presId="urn:microsoft.com/office/officeart/2018/2/layout/IconVerticalSolidList"/>
    <dgm:cxn modelId="{101C589D-B09E-407C-8E1A-697216F6AEB1}" type="presParOf" srcId="{30D4BB3C-5317-4EAB-AD5B-77F9D804CCE0}" destId="{54E63C62-98F4-4A42-99FD-894B97C7C44B}" srcOrd="3" destOrd="0" presId="urn:microsoft.com/office/officeart/2018/2/layout/IconVerticalSolidList"/>
    <dgm:cxn modelId="{72B82BD7-8DE9-400D-A68B-F41A562A4636}" type="presParOf" srcId="{BAD2AD9C-6585-43E6-A35C-93A5C21DA8C1}" destId="{28959225-CEA0-4A02-B86A-92F836BFCB8F}" srcOrd="1" destOrd="0" presId="urn:microsoft.com/office/officeart/2018/2/layout/IconVerticalSolidList"/>
    <dgm:cxn modelId="{7155CAA9-BB75-493E-86AC-CCE6BA5605BC}" type="presParOf" srcId="{BAD2AD9C-6585-43E6-A35C-93A5C21DA8C1}" destId="{59B9DDD0-7236-4F17-99D2-C772C2E2ED02}" srcOrd="2" destOrd="0" presId="urn:microsoft.com/office/officeart/2018/2/layout/IconVerticalSolidList"/>
    <dgm:cxn modelId="{96620909-24EE-47B2-964F-C1CB3FACA7ED}" type="presParOf" srcId="{59B9DDD0-7236-4F17-99D2-C772C2E2ED02}" destId="{3D4FAF01-284C-4BC9-A2B5-93CFF1A4B356}" srcOrd="0" destOrd="0" presId="urn:microsoft.com/office/officeart/2018/2/layout/IconVerticalSolidList"/>
    <dgm:cxn modelId="{B312FB0A-410B-4738-8F17-68588C972BEF}" type="presParOf" srcId="{59B9DDD0-7236-4F17-99D2-C772C2E2ED02}" destId="{0620278C-FB17-4FCE-B4D2-6B799436D409}" srcOrd="1" destOrd="0" presId="urn:microsoft.com/office/officeart/2018/2/layout/IconVerticalSolidList"/>
    <dgm:cxn modelId="{2B12FADA-C33C-4755-AA44-A67039BB691D}" type="presParOf" srcId="{59B9DDD0-7236-4F17-99D2-C772C2E2ED02}" destId="{E88D8904-B074-47AD-B643-1A6D852463EA}" srcOrd="2" destOrd="0" presId="urn:microsoft.com/office/officeart/2018/2/layout/IconVerticalSolidList"/>
    <dgm:cxn modelId="{90F3DC12-BE9D-4432-B0FD-0ACD430D63B0}" type="presParOf" srcId="{59B9DDD0-7236-4F17-99D2-C772C2E2ED02}" destId="{9A550908-897C-46FB-8017-D33531E64B86}" srcOrd="3" destOrd="0" presId="urn:microsoft.com/office/officeart/2018/2/layout/IconVerticalSolidList"/>
    <dgm:cxn modelId="{ADA14AD3-C9D3-4875-AE23-D42FD6AE69F1}" type="presParOf" srcId="{59B9DDD0-7236-4F17-99D2-C772C2E2ED02}" destId="{D2B362DA-2454-44AF-B119-631579413615}" srcOrd="4" destOrd="0" presId="urn:microsoft.com/office/officeart/2018/2/layout/IconVerticalSolidList"/>
    <dgm:cxn modelId="{5DA5B483-277F-460F-94AB-1F22FF3A919B}" type="presParOf" srcId="{BAD2AD9C-6585-43E6-A35C-93A5C21DA8C1}" destId="{829558AD-7116-43A1-BBD2-D131643B582E}" srcOrd="3" destOrd="0" presId="urn:microsoft.com/office/officeart/2018/2/layout/IconVerticalSolidList"/>
    <dgm:cxn modelId="{1E7C7B33-849F-422B-B5AB-73D03FA68B47}" type="presParOf" srcId="{BAD2AD9C-6585-43E6-A35C-93A5C21DA8C1}" destId="{28431B8C-7CEE-45B5-9C65-FD3FF1BB3FAD}" srcOrd="4" destOrd="0" presId="urn:microsoft.com/office/officeart/2018/2/layout/IconVerticalSolidList"/>
    <dgm:cxn modelId="{25676318-79B6-4EFE-858B-EDB2F20BA6B7}" type="presParOf" srcId="{28431B8C-7CEE-45B5-9C65-FD3FF1BB3FAD}" destId="{D58F5261-EC2C-4E2C-A055-C1E9FC650657}" srcOrd="0" destOrd="0" presId="urn:microsoft.com/office/officeart/2018/2/layout/IconVerticalSolidList"/>
    <dgm:cxn modelId="{CFE5EE57-7BA7-4FA3-A35C-E946B0879E66}" type="presParOf" srcId="{28431B8C-7CEE-45B5-9C65-FD3FF1BB3FAD}" destId="{ECA74C05-8937-4928-9548-C2310983B044}" srcOrd="1" destOrd="0" presId="urn:microsoft.com/office/officeart/2018/2/layout/IconVerticalSolidList"/>
    <dgm:cxn modelId="{0D37F8B9-CA6D-45B4-8973-09DDE2F65288}" type="presParOf" srcId="{28431B8C-7CEE-45B5-9C65-FD3FF1BB3FAD}" destId="{F6D654B7-50B5-4ADE-8CC9-16D5292B5015}" srcOrd="2" destOrd="0" presId="urn:microsoft.com/office/officeart/2018/2/layout/IconVerticalSolidList"/>
    <dgm:cxn modelId="{A251EA7B-4E81-40DF-9665-CF87CEE59C65}" type="presParOf" srcId="{28431B8C-7CEE-45B5-9C65-FD3FF1BB3FAD}" destId="{9836640E-466E-44B8-9967-ABBD3536E9FF}" srcOrd="3" destOrd="0" presId="urn:microsoft.com/office/officeart/2018/2/layout/IconVerticalSolidList"/>
    <dgm:cxn modelId="{7E03C68F-AC0C-40C4-9218-04EEF80D332D}" type="presParOf" srcId="{BAD2AD9C-6585-43E6-A35C-93A5C21DA8C1}" destId="{81BFAFB0-9002-48FE-9C08-4E13D19D69CB}" srcOrd="5" destOrd="0" presId="urn:microsoft.com/office/officeart/2018/2/layout/IconVerticalSolidList"/>
    <dgm:cxn modelId="{6C19EA5E-2B69-48A6-BACF-C33DA5CBEC13}" type="presParOf" srcId="{BAD2AD9C-6585-43E6-A35C-93A5C21DA8C1}" destId="{0033EFC6-6A93-4425-BBDF-C1D28F78F936}" srcOrd="6" destOrd="0" presId="urn:microsoft.com/office/officeart/2018/2/layout/IconVerticalSolidList"/>
    <dgm:cxn modelId="{78F37F2D-E23D-46E1-B074-A2B9B877DE92}" type="presParOf" srcId="{0033EFC6-6A93-4425-BBDF-C1D28F78F936}" destId="{8B9C4BB0-C0A4-46EE-9328-6781E4DC0FEA}" srcOrd="0" destOrd="0" presId="urn:microsoft.com/office/officeart/2018/2/layout/IconVerticalSolidList"/>
    <dgm:cxn modelId="{2DF354D9-B94D-4B55-ADB2-34E022961595}" type="presParOf" srcId="{0033EFC6-6A93-4425-BBDF-C1D28F78F936}" destId="{217420C5-0679-4295-9016-D1837AC56D47}" srcOrd="1" destOrd="0" presId="urn:microsoft.com/office/officeart/2018/2/layout/IconVerticalSolidList"/>
    <dgm:cxn modelId="{1E61F862-F043-4DDE-AED6-4919433FC82E}" type="presParOf" srcId="{0033EFC6-6A93-4425-BBDF-C1D28F78F936}" destId="{9AEBDC85-845F-4C51-BEED-C01486309C1E}" srcOrd="2" destOrd="0" presId="urn:microsoft.com/office/officeart/2018/2/layout/IconVerticalSolidList"/>
    <dgm:cxn modelId="{5EEC5CCE-2846-462F-BF49-039D0CB90AD5}" type="presParOf" srcId="{0033EFC6-6A93-4425-BBDF-C1D28F78F936}" destId="{6253201A-7C44-4919-A5FD-5A50C1C62894}" srcOrd="3" destOrd="0" presId="urn:microsoft.com/office/officeart/2018/2/layout/IconVerticalSolidList"/>
    <dgm:cxn modelId="{EEB59201-1BA9-4790-A7A8-25D00496382D}" type="presParOf" srcId="{BAD2AD9C-6585-43E6-A35C-93A5C21DA8C1}" destId="{A67AF387-F55A-4E51-998B-79BABC22F379}" srcOrd="7" destOrd="0" presId="urn:microsoft.com/office/officeart/2018/2/layout/IconVerticalSolidList"/>
    <dgm:cxn modelId="{9CC420B9-73C7-4F29-BC69-4F1664B20901}" type="presParOf" srcId="{BAD2AD9C-6585-43E6-A35C-93A5C21DA8C1}" destId="{4608686C-49F2-494B-B8D6-2F9AB0180374}" srcOrd="8" destOrd="0" presId="urn:microsoft.com/office/officeart/2018/2/layout/IconVerticalSolidList"/>
    <dgm:cxn modelId="{D49F970A-7C86-493D-9E2C-EF090EFAD6AB}" type="presParOf" srcId="{4608686C-49F2-494B-B8D6-2F9AB0180374}" destId="{BCAC596C-13C6-405C-865B-27F682FBE8D1}" srcOrd="0" destOrd="0" presId="urn:microsoft.com/office/officeart/2018/2/layout/IconVerticalSolidList"/>
    <dgm:cxn modelId="{E24DBAE9-3685-425B-806D-341CFF27A390}" type="presParOf" srcId="{4608686C-49F2-494B-B8D6-2F9AB0180374}" destId="{1F6A2956-0AF4-4316-96BE-E49C1DA212B8}" srcOrd="1" destOrd="0" presId="urn:microsoft.com/office/officeart/2018/2/layout/IconVerticalSolidList"/>
    <dgm:cxn modelId="{CCF976E6-0D55-4866-9749-47188120F1F1}" type="presParOf" srcId="{4608686C-49F2-494B-B8D6-2F9AB0180374}" destId="{ACF75210-71A6-4F8E-BCDE-DA9B6B85419F}" srcOrd="2" destOrd="0" presId="urn:microsoft.com/office/officeart/2018/2/layout/IconVerticalSolidList"/>
    <dgm:cxn modelId="{FC11A758-A179-4392-94F8-38EBC8EB526A}" type="presParOf" srcId="{4608686C-49F2-494B-B8D6-2F9AB0180374}" destId="{DE844F06-8C55-4CB9-8F84-7C1D23070A6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2785F-BD89-4BE7-9275-5DA0B098036D}">
      <dsp:nvSpPr>
        <dsp:cNvPr id="0" name=""/>
        <dsp:cNvSpPr/>
      </dsp:nvSpPr>
      <dsp:spPr>
        <a:xfrm>
          <a:off x="0" y="708062"/>
          <a:ext cx="10515600" cy="13071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E53725-EF0C-4051-A8EF-6E4091D8B448}">
      <dsp:nvSpPr>
        <dsp:cNvPr id="0" name=""/>
        <dsp:cNvSpPr/>
      </dsp:nvSpPr>
      <dsp:spPr>
        <a:xfrm>
          <a:off x="395425" y="1002180"/>
          <a:ext cx="718955" cy="7189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590E2A-C7BF-4912-98D6-D5117BE2CC63}">
      <dsp:nvSpPr>
        <dsp:cNvPr id="0" name=""/>
        <dsp:cNvSpPr/>
      </dsp:nvSpPr>
      <dsp:spPr>
        <a:xfrm>
          <a:off x="1509806" y="708062"/>
          <a:ext cx="9005793" cy="130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44" tIns="138344" rIns="138344" bIns="138344" numCol="1" spcCol="1270" anchor="ctr" anchorCtr="0">
          <a:noAutofit/>
        </a:bodyPr>
        <a:lstStyle/>
        <a:p>
          <a:pPr marL="0" lvl="0" indent="0" algn="l" defTabSz="666750">
            <a:lnSpc>
              <a:spcPct val="100000"/>
            </a:lnSpc>
            <a:spcBef>
              <a:spcPct val="0"/>
            </a:spcBef>
            <a:spcAft>
              <a:spcPct val="35000"/>
            </a:spcAft>
            <a:buNone/>
          </a:pPr>
          <a:r>
            <a:rPr lang="en-US" sz="1500" kern="1200" dirty="0"/>
            <a:t>Only MWUA can enter a blanket schedule in the policy system for quotation or issuance purposes.  All non-blanket schedules should be entered in the policy system by the servicing agent.  Mixed blanket and non-blanket schedules require servicing agent entry for non-blanket risks. MWUA underwriting enters the blanket schedules using the statement of values provided by the servicing agency.</a:t>
          </a:r>
        </a:p>
      </dsp:txBody>
      <dsp:txXfrm>
        <a:off x="1509806" y="708062"/>
        <a:ext cx="9005793" cy="1307191"/>
      </dsp:txXfrm>
    </dsp:sp>
    <dsp:sp modelId="{36F29AE8-4A3D-4828-8C0D-975914F27833}">
      <dsp:nvSpPr>
        <dsp:cNvPr id="0" name=""/>
        <dsp:cNvSpPr/>
      </dsp:nvSpPr>
      <dsp:spPr>
        <a:xfrm>
          <a:off x="0" y="2342051"/>
          <a:ext cx="10515600" cy="13071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BD60B1-F654-4526-AADF-A807AFAFD314}">
      <dsp:nvSpPr>
        <dsp:cNvPr id="0" name=""/>
        <dsp:cNvSpPr/>
      </dsp:nvSpPr>
      <dsp:spPr>
        <a:xfrm>
          <a:off x="395425" y="2636170"/>
          <a:ext cx="718955" cy="7189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DE6A94-DC19-44E5-83CA-CB36DAF6ED2D}">
      <dsp:nvSpPr>
        <dsp:cNvPr id="0" name=""/>
        <dsp:cNvSpPr/>
      </dsp:nvSpPr>
      <dsp:spPr>
        <a:xfrm>
          <a:off x="1509806" y="2342051"/>
          <a:ext cx="9005793" cy="130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44" tIns="138344" rIns="138344" bIns="138344" numCol="1" spcCol="1270" anchor="ctr" anchorCtr="0">
          <a:noAutofit/>
        </a:bodyPr>
        <a:lstStyle/>
        <a:p>
          <a:pPr marL="0" lvl="0" indent="0" algn="l" defTabSz="666750">
            <a:lnSpc>
              <a:spcPct val="100000"/>
            </a:lnSpc>
            <a:spcBef>
              <a:spcPct val="0"/>
            </a:spcBef>
            <a:spcAft>
              <a:spcPct val="35000"/>
            </a:spcAft>
            <a:buNone/>
          </a:pPr>
          <a:r>
            <a:rPr lang="en-US" sz="1500" kern="1200"/>
            <a:t>The MWUA Blanket Schedule of Values form is required for risks that are blanketed.  </a:t>
          </a:r>
        </a:p>
      </dsp:txBody>
      <dsp:txXfrm>
        <a:off x="1509806" y="2342051"/>
        <a:ext cx="9005793" cy="1307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040B1-75A5-4444-BE82-609FF3F3A64A}">
      <dsp:nvSpPr>
        <dsp:cNvPr id="0" name=""/>
        <dsp:cNvSpPr/>
      </dsp:nvSpPr>
      <dsp:spPr>
        <a:xfrm>
          <a:off x="1340" y="395699"/>
          <a:ext cx="4705460" cy="298796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1B3DD0-C17C-4E96-A233-BAA51148ACB8}">
      <dsp:nvSpPr>
        <dsp:cNvPr id="0" name=""/>
        <dsp:cNvSpPr/>
      </dsp:nvSpPr>
      <dsp:spPr>
        <a:xfrm>
          <a:off x="524169" y="892387"/>
          <a:ext cx="4705460" cy="298796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For Blanket Limit Policies the MWUA Statement of Values spreadsheet is mandatory with application. All data columns on the spreadsheet should be fully &amp; properly completed.  </a:t>
          </a:r>
        </a:p>
      </dsp:txBody>
      <dsp:txXfrm>
        <a:off x="611684" y="979902"/>
        <a:ext cx="4530430" cy="2812937"/>
      </dsp:txXfrm>
    </dsp:sp>
    <dsp:sp modelId="{AB14C159-F1C9-454E-91CC-D738EDE5864E}">
      <dsp:nvSpPr>
        <dsp:cNvPr id="0" name=""/>
        <dsp:cNvSpPr/>
      </dsp:nvSpPr>
      <dsp:spPr>
        <a:xfrm>
          <a:off x="5752459" y="395699"/>
          <a:ext cx="4705460" cy="298796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1F3883-65B4-4A49-9977-E0D15A7C6EE9}">
      <dsp:nvSpPr>
        <dsp:cNvPr id="0" name=""/>
        <dsp:cNvSpPr/>
      </dsp:nvSpPr>
      <dsp:spPr>
        <a:xfrm>
          <a:off x="6275288" y="892387"/>
          <a:ext cx="4705460" cy="298796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The scheduled risk values submitted to MWUA will be underwritten and site inspected to determine adequacy. Values should be submitted to MWUA accurately to avoid delays on application processing and/or post binding endorsed adjustments to limits or pricing.  </a:t>
          </a:r>
        </a:p>
      </dsp:txBody>
      <dsp:txXfrm>
        <a:off x="6362803" y="979902"/>
        <a:ext cx="4530430" cy="2812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3E853-FDC1-45AC-92F1-60D39DB9B218}">
      <dsp:nvSpPr>
        <dsp:cNvPr id="0" name=""/>
        <dsp:cNvSpPr/>
      </dsp:nvSpPr>
      <dsp:spPr>
        <a:xfrm>
          <a:off x="0" y="108252"/>
          <a:ext cx="10982090" cy="8350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Visit MSRB website (</a:t>
          </a:r>
          <a:r>
            <a:rPr lang="en-US" sz="1800" kern="1200" dirty="0">
              <a:hlinkClick xmlns:r="http://schemas.openxmlformats.org/officeDocument/2006/relationships" r:id="rId1">
                <a:extLst>
                  <a:ext uri="{A12FA001-AC4F-418D-AE19-62706E023703}">
                    <ahyp:hlinkClr xmlns:ahyp="http://schemas.microsoft.com/office/drawing/2018/hyperlinkcolor" val="tx"/>
                  </a:ext>
                </a:extLst>
              </a:hlinkClick>
            </a:rPr>
            <a:t>https://msratingbureau.com/</a:t>
          </a:r>
          <a:r>
            <a:rPr lang="en-US" sz="1800" kern="1200" dirty="0"/>
            <a:t>) select GIS Location Information to obtain Flood Zone, Wind Zone, and BCEGS Community.</a:t>
          </a:r>
        </a:p>
      </dsp:txBody>
      <dsp:txXfrm>
        <a:off x="40766" y="149018"/>
        <a:ext cx="10900558" cy="753558"/>
      </dsp:txXfrm>
    </dsp:sp>
    <dsp:sp modelId="{1761F9B5-4344-4530-B67D-E9F20F1C9042}">
      <dsp:nvSpPr>
        <dsp:cNvPr id="0" name=""/>
        <dsp:cNvSpPr/>
      </dsp:nvSpPr>
      <dsp:spPr>
        <a:xfrm>
          <a:off x="0" y="995182"/>
          <a:ext cx="10982090" cy="779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When Quoting, always use </a:t>
          </a:r>
          <a:r>
            <a:rPr lang="en-US" sz="1800" b="1" kern="1200"/>
            <a:t>New Quote</a:t>
          </a:r>
          <a:r>
            <a:rPr lang="en-US" sz="1800" kern="1200"/>
            <a:t> not Quick Quote.</a:t>
          </a:r>
        </a:p>
      </dsp:txBody>
      <dsp:txXfrm>
        <a:off x="38038" y="1033220"/>
        <a:ext cx="10906014" cy="703143"/>
      </dsp:txXfrm>
    </dsp:sp>
    <dsp:sp modelId="{8EF60026-AA0D-480B-BDB7-BB7E9AA3C26B}">
      <dsp:nvSpPr>
        <dsp:cNvPr id="0" name=""/>
        <dsp:cNvSpPr/>
      </dsp:nvSpPr>
      <dsp:spPr>
        <a:xfrm>
          <a:off x="0" y="1826242"/>
          <a:ext cx="10982090" cy="779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When processing an application or quote </a:t>
          </a:r>
          <a:r>
            <a:rPr lang="en-US" sz="1800" b="1" kern="1200" dirty="0"/>
            <a:t>ALWAYS HIT SAVE </a:t>
          </a:r>
          <a:r>
            <a:rPr lang="en-US" sz="1800" kern="1200" dirty="0"/>
            <a:t>then next page. Save is your best friend. Please complete all information fields in the policy management system.</a:t>
          </a:r>
        </a:p>
      </dsp:txBody>
      <dsp:txXfrm>
        <a:off x="38038" y="1864280"/>
        <a:ext cx="10906014" cy="703143"/>
      </dsp:txXfrm>
    </dsp:sp>
    <dsp:sp modelId="{44EE564C-67C1-416A-95F5-09734C59CFCD}">
      <dsp:nvSpPr>
        <dsp:cNvPr id="0" name=""/>
        <dsp:cNvSpPr/>
      </dsp:nvSpPr>
      <dsp:spPr>
        <a:xfrm>
          <a:off x="0" y="2657302"/>
          <a:ext cx="10982090" cy="779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Review screen payment options are for how the insured wants to make payments in the future. ACH TRUST accounts are not recommended.</a:t>
          </a:r>
        </a:p>
      </dsp:txBody>
      <dsp:txXfrm>
        <a:off x="38038" y="2695340"/>
        <a:ext cx="10906014" cy="703143"/>
      </dsp:txXfrm>
    </dsp:sp>
    <dsp:sp modelId="{9D86ECBB-C7A8-4D27-A520-FEC48D2DBF88}">
      <dsp:nvSpPr>
        <dsp:cNvPr id="0" name=""/>
        <dsp:cNvSpPr/>
      </dsp:nvSpPr>
      <dsp:spPr>
        <a:xfrm>
          <a:off x="0" y="3488362"/>
          <a:ext cx="10982090" cy="779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ACH applications must be signed/submitted along with the signed application emailed to </a:t>
          </a:r>
          <a:r>
            <a:rPr lang="en-US" sz="1800" kern="1200" dirty="0">
              <a:hlinkClick xmlns:r="http://schemas.openxmlformats.org/officeDocument/2006/relationships" r:id="rId2">
                <a:extLst>
                  <a:ext uri="{A12FA001-AC4F-418D-AE19-62706E023703}">
                    <ahyp:hlinkClr xmlns:ahyp="http://schemas.microsoft.com/office/drawing/2018/hyperlinkcolor" val="tx"/>
                  </a:ext>
                </a:extLst>
              </a:hlinkClick>
            </a:rPr>
            <a:t>mwua@msplans.com</a:t>
          </a:r>
          <a:r>
            <a:rPr lang="en-US" sz="1800" kern="1200" dirty="0"/>
            <a:t>.</a:t>
          </a:r>
        </a:p>
      </dsp:txBody>
      <dsp:txXfrm>
        <a:off x="38038" y="3526400"/>
        <a:ext cx="10906014" cy="703143"/>
      </dsp:txXfrm>
    </dsp:sp>
    <dsp:sp modelId="{C6D6F91A-5C25-4340-920B-44E9F0BE72F1}">
      <dsp:nvSpPr>
        <dsp:cNvPr id="0" name=""/>
        <dsp:cNvSpPr/>
      </dsp:nvSpPr>
      <dsp:spPr>
        <a:xfrm>
          <a:off x="0" y="4319422"/>
          <a:ext cx="10982090" cy="779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Log in to msplans.com and go to </a:t>
          </a:r>
          <a:r>
            <a:rPr lang="en-US" sz="1800" b="1" kern="1200" dirty="0"/>
            <a:t>Policy System Tips </a:t>
          </a:r>
          <a:r>
            <a:rPr lang="en-US" sz="1800" kern="1200" dirty="0"/>
            <a:t>for more helpful tips.</a:t>
          </a:r>
        </a:p>
      </dsp:txBody>
      <dsp:txXfrm>
        <a:off x="38038" y="4357460"/>
        <a:ext cx="10906014" cy="7031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5FBF4-71FE-4A0E-9C58-2A49DF40F91D}">
      <dsp:nvSpPr>
        <dsp:cNvPr id="0" name=""/>
        <dsp:cNvSpPr/>
      </dsp:nvSpPr>
      <dsp:spPr>
        <a:xfrm>
          <a:off x="0" y="143970"/>
          <a:ext cx="10982090" cy="7207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Effective Date – Not Bound until complete, paid, approved MW</a:t>
          </a:r>
        </a:p>
      </dsp:txBody>
      <dsp:txXfrm>
        <a:off x="35183" y="179153"/>
        <a:ext cx="10911724" cy="650354"/>
      </dsp:txXfrm>
    </dsp:sp>
    <dsp:sp modelId="{6BE14699-B4EB-40BF-97B2-30B564C9BAC5}">
      <dsp:nvSpPr>
        <dsp:cNvPr id="0" name=""/>
        <dsp:cNvSpPr/>
      </dsp:nvSpPr>
      <dsp:spPr>
        <a:xfrm>
          <a:off x="0" y="945330"/>
          <a:ext cx="10982090" cy="7207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Emergency Contact – Often skipped but important for claims</a:t>
          </a:r>
        </a:p>
      </dsp:txBody>
      <dsp:txXfrm>
        <a:off x="35183" y="980513"/>
        <a:ext cx="10911724" cy="650354"/>
      </dsp:txXfrm>
    </dsp:sp>
    <dsp:sp modelId="{6E81FEB4-C7D0-4A7B-9B10-58C834139998}">
      <dsp:nvSpPr>
        <dsp:cNvPr id="0" name=""/>
        <dsp:cNvSpPr/>
      </dsp:nvSpPr>
      <dsp:spPr>
        <a:xfrm>
          <a:off x="0" y="1746690"/>
          <a:ext cx="10982090" cy="7207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Flood Dec. Page – Required if risk is located in an A or V zone</a:t>
          </a:r>
        </a:p>
      </dsp:txBody>
      <dsp:txXfrm>
        <a:off x="35183" y="1781873"/>
        <a:ext cx="10911724" cy="650354"/>
      </dsp:txXfrm>
    </dsp:sp>
    <dsp:sp modelId="{E1024F44-8B0F-43B8-922E-02CA6612F7DE}">
      <dsp:nvSpPr>
        <dsp:cNvPr id="0" name=""/>
        <dsp:cNvSpPr/>
      </dsp:nvSpPr>
      <dsp:spPr>
        <a:xfrm>
          <a:off x="0" y="2548050"/>
          <a:ext cx="10982090" cy="7207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Valuation Intent – RCV or ACV Choice Required</a:t>
          </a:r>
        </a:p>
      </dsp:txBody>
      <dsp:txXfrm>
        <a:off x="35183" y="2583233"/>
        <a:ext cx="10911724" cy="650354"/>
      </dsp:txXfrm>
    </dsp:sp>
    <dsp:sp modelId="{FCD9CA7D-11D7-4B6D-A21A-A13225460789}">
      <dsp:nvSpPr>
        <dsp:cNvPr id="0" name=""/>
        <dsp:cNvSpPr/>
      </dsp:nvSpPr>
      <dsp:spPr>
        <a:xfrm>
          <a:off x="0" y="3349409"/>
          <a:ext cx="10982090" cy="7207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Agency – Servicing agent is not MW agent, resident license required</a:t>
          </a:r>
        </a:p>
      </dsp:txBody>
      <dsp:txXfrm>
        <a:off x="35183" y="3384592"/>
        <a:ext cx="10911724" cy="650354"/>
      </dsp:txXfrm>
    </dsp:sp>
    <dsp:sp modelId="{D08ED846-3BE0-43E3-963A-1BB3D307E56B}">
      <dsp:nvSpPr>
        <dsp:cNvPr id="0" name=""/>
        <dsp:cNvSpPr/>
      </dsp:nvSpPr>
      <dsp:spPr>
        <a:xfrm>
          <a:off x="0" y="4150769"/>
          <a:ext cx="10982090" cy="7207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Binding provisions – Agent cannot guarantee binding effective date</a:t>
          </a:r>
        </a:p>
      </dsp:txBody>
      <dsp:txXfrm>
        <a:off x="35183" y="4185952"/>
        <a:ext cx="10911724" cy="6503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5DF25-8640-42FF-B87E-3B3BC7E4E253}">
      <dsp:nvSpPr>
        <dsp:cNvPr id="0" name=""/>
        <dsp:cNvSpPr/>
      </dsp:nvSpPr>
      <dsp:spPr>
        <a:xfrm>
          <a:off x="0" y="53709"/>
          <a:ext cx="10721206" cy="98824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Agency can add &amp; delete mortgage companies, add loan numbers, and update mailing addresses.</a:t>
          </a:r>
        </a:p>
      </dsp:txBody>
      <dsp:txXfrm>
        <a:off x="48242" y="101951"/>
        <a:ext cx="10624722" cy="891761"/>
      </dsp:txXfrm>
    </dsp:sp>
    <dsp:sp modelId="{EBF8685D-6A07-4EB4-B684-77D97039EF60}">
      <dsp:nvSpPr>
        <dsp:cNvPr id="0" name=""/>
        <dsp:cNvSpPr/>
      </dsp:nvSpPr>
      <dsp:spPr>
        <a:xfrm>
          <a:off x="0" y="1113954"/>
          <a:ext cx="10721206" cy="10822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All named insured signatures are required for decreases and name changes.</a:t>
          </a:r>
        </a:p>
      </dsp:txBody>
      <dsp:txXfrm>
        <a:off x="52831" y="1166785"/>
        <a:ext cx="10615544" cy="976588"/>
      </dsp:txXfrm>
    </dsp:sp>
    <dsp:sp modelId="{ECF11DAA-E7DF-4509-8D22-6E5D921959D0}">
      <dsp:nvSpPr>
        <dsp:cNvPr id="0" name=""/>
        <dsp:cNvSpPr/>
      </dsp:nvSpPr>
      <dsp:spPr>
        <a:xfrm>
          <a:off x="0" y="2268204"/>
          <a:ext cx="10721206" cy="10822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Billing screen shows all payments posted to the account and billing schedule for 4-pay policies.</a:t>
          </a:r>
        </a:p>
      </dsp:txBody>
      <dsp:txXfrm>
        <a:off x="52831" y="2321035"/>
        <a:ext cx="10615544" cy="976588"/>
      </dsp:txXfrm>
    </dsp:sp>
    <dsp:sp modelId="{9E4F9BDF-33D5-4B47-87D0-40E2C664D174}">
      <dsp:nvSpPr>
        <dsp:cNvPr id="0" name=""/>
        <dsp:cNvSpPr/>
      </dsp:nvSpPr>
      <dsp:spPr>
        <a:xfrm>
          <a:off x="0" y="3422454"/>
          <a:ext cx="10721206" cy="10822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History tab will show policy transactions.</a:t>
          </a:r>
        </a:p>
      </dsp:txBody>
      <dsp:txXfrm>
        <a:off x="52831" y="3475285"/>
        <a:ext cx="10615544" cy="9765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916E7-C8DA-46B9-93C4-F48D6AB2B602}">
      <dsp:nvSpPr>
        <dsp:cNvPr id="0" name=""/>
        <dsp:cNvSpPr/>
      </dsp:nvSpPr>
      <dsp:spPr>
        <a:xfrm>
          <a:off x="0" y="122998"/>
          <a:ext cx="10982090" cy="8100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Fully Earned Annual Premium Rule- 4 Exceptions</a:t>
          </a:r>
        </a:p>
      </dsp:txBody>
      <dsp:txXfrm>
        <a:off x="39541" y="162539"/>
        <a:ext cx="10903008" cy="730923"/>
      </dsp:txXfrm>
    </dsp:sp>
    <dsp:sp modelId="{594325E7-DF0A-4B21-AFB7-D39818089AEE}">
      <dsp:nvSpPr>
        <dsp:cNvPr id="0" name=""/>
        <dsp:cNvSpPr/>
      </dsp:nvSpPr>
      <dsp:spPr>
        <a:xfrm>
          <a:off x="0" y="997456"/>
          <a:ext cx="10982090" cy="810005"/>
        </a:xfrm>
        <a:prstGeom prst="roundRect">
          <a:avLst/>
        </a:prstGeom>
        <a:solidFill>
          <a:schemeClr val="accent2">
            <a:hueOff val="-79989"/>
            <a:satOff val="-9677"/>
            <a:lumOff val="-4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1. Wind &amp; Hail coverage is placed with another carrier- Copy of the declaration page showing wind is included – required.</a:t>
          </a:r>
        </a:p>
      </dsp:txBody>
      <dsp:txXfrm>
        <a:off x="39541" y="1036997"/>
        <a:ext cx="10903008" cy="730923"/>
      </dsp:txXfrm>
    </dsp:sp>
    <dsp:sp modelId="{71F17E42-7175-4076-8B36-6C0A04B62C87}">
      <dsp:nvSpPr>
        <dsp:cNvPr id="0" name=""/>
        <dsp:cNvSpPr/>
      </dsp:nvSpPr>
      <dsp:spPr>
        <a:xfrm>
          <a:off x="0" y="1862181"/>
          <a:ext cx="10982090" cy="810005"/>
        </a:xfrm>
        <a:prstGeom prst="roundRect">
          <a:avLst/>
        </a:prstGeom>
        <a:solidFill>
          <a:schemeClr val="accent2">
            <a:hueOff val="-159978"/>
            <a:satOff val="-19354"/>
            <a:lumOff val="-9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2. Property is sold- Copy of the signed HUD settlement statement or warranty deed is required.</a:t>
          </a:r>
        </a:p>
      </dsp:txBody>
      <dsp:txXfrm>
        <a:off x="39541" y="1901722"/>
        <a:ext cx="10903008" cy="730923"/>
      </dsp:txXfrm>
    </dsp:sp>
    <dsp:sp modelId="{35EDA788-6F3B-4894-ADD2-7BC7217A1B39}">
      <dsp:nvSpPr>
        <dsp:cNvPr id="0" name=""/>
        <dsp:cNvSpPr/>
      </dsp:nvSpPr>
      <dsp:spPr>
        <a:xfrm>
          <a:off x="0" y="2726907"/>
          <a:ext cx="10982090" cy="810005"/>
        </a:xfrm>
        <a:prstGeom prst="roundRect">
          <a:avLst/>
        </a:prstGeom>
        <a:solidFill>
          <a:schemeClr val="accent2">
            <a:hueOff val="-239967"/>
            <a:satOff val="-29031"/>
            <a:lumOff val="-13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3. Total loss on covered location.</a:t>
          </a:r>
        </a:p>
      </dsp:txBody>
      <dsp:txXfrm>
        <a:off x="39541" y="2766448"/>
        <a:ext cx="10903008" cy="730923"/>
      </dsp:txXfrm>
    </dsp:sp>
    <dsp:sp modelId="{8BA00CE4-A087-4E45-9430-1E140DAA2F7F}">
      <dsp:nvSpPr>
        <dsp:cNvPr id="0" name=""/>
        <dsp:cNvSpPr/>
      </dsp:nvSpPr>
      <dsp:spPr>
        <a:xfrm>
          <a:off x="0" y="3591633"/>
          <a:ext cx="10982090" cy="810005"/>
        </a:xfrm>
        <a:prstGeom prst="roundRect">
          <a:avLst/>
        </a:prstGeom>
        <a:solidFill>
          <a:schemeClr val="accent2">
            <a:hueOff val="-319956"/>
            <a:satOff val="-38708"/>
            <a:lumOff val="-18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4. Underwriting reasons other than non-pay.</a:t>
          </a:r>
        </a:p>
      </dsp:txBody>
      <dsp:txXfrm>
        <a:off x="39541" y="3631174"/>
        <a:ext cx="10903008" cy="730923"/>
      </dsp:txXfrm>
    </dsp:sp>
    <dsp:sp modelId="{A32ECF12-205C-40A4-9057-5B9DAB740408}">
      <dsp:nvSpPr>
        <dsp:cNvPr id="0" name=""/>
        <dsp:cNvSpPr/>
      </dsp:nvSpPr>
      <dsp:spPr>
        <a:xfrm>
          <a:off x="0" y="4456358"/>
          <a:ext cx="10982090" cy="810005"/>
        </a:xfrm>
        <a:prstGeom prst="roundRect">
          <a:avLst/>
        </a:prstGeom>
        <a:solidFill>
          <a:schemeClr val="accent2">
            <a:hueOff val="-399945"/>
            <a:satOff val="-48385"/>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All named insureds signatures are required on cancellations</a:t>
          </a:r>
        </a:p>
      </dsp:txBody>
      <dsp:txXfrm>
        <a:off x="39541" y="4495899"/>
        <a:ext cx="10903008" cy="7309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D2CC0-5F2D-4BC2-889F-EFB1DDD9FBAC}">
      <dsp:nvSpPr>
        <dsp:cNvPr id="0" name=""/>
        <dsp:cNvSpPr/>
      </dsp:nvSpPr>
      <dsp:spPr>
        <a:xfrm>
          <a:off x="0" y="1020813"/>
          <a:ext cx="11015037" cy="18845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35ACEF-CEF7-4D44-8556-E21F07073E8D}">
      <dsp:nvSpPr>
        <dsp:cNvPr id="0" name=""/>
        <dsp:cNvSpPr/>
      </dsp:nvSpPr>
      <dsp:spPr>
        <a:xfrm>
          <a:off x="570084" y="1444843"/>
          <a:ext cx="1036518" cy="10365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04A4B5-E400-4192-BA58-BD535CD4517C}">
      <dsp:nvSpPr>
        <dsp:cNvPr id="0" name=""/>
        <dsp:cNvSpPr/>
      </dsp:nvSpPr>
      <dsp:spPr>
        <a:xfrm>
          <a:off x="2176688" y="1020813"/>
          <a:ext cx="8838348" cy="18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51" tIns="199451" rIns="199451" bIns="199451" numCol="1" spcCol="1270" anchor="ctr" anchorCtr="0">
          <a:noAutofit/>
        </a:bodyPr>
        <a:lstStyle/>
        <a:p>
          <a:pPr marL="0" lvl="0" indent="0" algn="l" defTabSz="1111250">
            <a:lnSpc>
              <a:spcPct val="100000"/>
            </a:lnSpc>
            <a:spcBef>
              <a:spcPct val="0"/>
            </a:spcBef>
            <a:spcAft>
              <a:spcPct val="35000"/>
            </a:spcAft>
            <a:buNone/>
          </a:pPr>
          <a:r>
            <a:rPr lang="en-US" sz="2500" b="1" kern="1200" dirty="0"/>
            <a:t>All Checks must be made payable to MWUA</a:t>
          </a:r>
          <a:endParaRPr lang="en-US" sz="2500" kern="1200" dirty="0"/>
        </a:p>
      </dsp:txBody>
      <dsp:txXfrm>
        <a:off x="2176688" y="1020813"/>
        <a:ext cx="8838348" cy="1884578"/>
      </dsp:txXfrm>
    </dsp:sp>
    <dsp:sp modelId="{30963E4C-1F1D-4251-BFB1-1A9509AF2F2D}">
      <dsp:nvSpPr>
        <dsp:cNvPr id="0" name=""/>
        <dsp:cNvSpPr/>
      </dsp:nvSpPr>
      <dsp:spPr>
        <a:xfrm>
          <a:off x="0" y="3376536"/>
          <a:ext cx="11015037" cy="18845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2AC96A-59BA-47FF-8A06-959AA0DD35CB}">
      <dsp:nvSpPr>
        <dsp:cNvPr id="0" name=""/>
        <dsp:cNvSpPr/>
      </dsp:nvSpPr>
      <dsp:spPr>
        <a:xfrm>
          <a:off x="570084" y="3800566"/>
          <a:ext cx="1036518" cy="10365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7101FF-5AB7-48E5-ADA6-CA509ABE2C56}">
      <dsp:nvSpPr>
        <dsp:cNvPr id="0" name=""/>
        <dsp:cNvSpPr/>
      </dsp:nvSpPr>
      <dsp:spPr>
        <a:xfrm>
          <a:off x="2176688" y="3376536"/>
          <a:ext cx="8838348" cy="18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51" tIns="199451" rIns="199451" bIns="199451" numCol="1" spcCol="1270" anchor="ctr" anchorCtr="0">
          <a:noAutofit/>
        </a:bodyPr>
        <a:lstStyle/>
        <a:p>
          <a:pPr marL="0" lvl="0" indent="0" algn="l" defTabSz="1111250">
            <a:lnSpc>
              <a:spcPct val="100000"/>
            </a:lnSpc>
            <a:spcBef>
              <a:spcPct val="0"/>
            </a:spcBef>
            <a:spcAft>
              <a:spcPct val="35000"/>
            </a:spcAft>
            <a:buNone/>
          </a:pPr>
          <a:r>
            <a:rPr lang="en-US" sz="2500" b="1" kern="1200"/>
            <a:t>We will not accept A check made payable to the Agent/Agency even if agent has endorsed the back.</a:t>
          </a:r>
          <a:endParaRPr lang="en-US" sz="2500" kern="1200"/>
        </a:p>
      </dsp:txBody>
      <dsp:txXfrm>
        <a:off x="2176688" y="3376536"/>
        <a:ext cx="8838348" cy="18845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FF955-7836-44C6-9A16-D4B9CABD5907}">
      <dsp:nvSpPr>
        <dsp:cNvPr id="0" name=""/>
        <dsp:cNvSpPr/>
      </dsp:nvSpPr>
      <dsp:spPr>
        <a:xfrm>
          <a:off x="0" y="4108"/>
          <a:ext cx="10982090" cy="8752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FC67A9-4891-43BA-A4EC-58D76E638391}">
      <dsp:nvSpPr>
        <dsp:cNvPr id="0" name=""/>
        <dsp:cNvSpPr/>
      </dsp:nvSpPr>
      <dsp:spPr>
        <a:xfrm>
          <a:off x="264748" y="201029"/>
          <a:ext cx="481361" cy="4813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E63C62-98F4-4A42-99FD-894B97C7C44B}">
      <dsp:nvSpPr>
        <dsp:cNvPr id="0" name=""/>
        <dsp:cNvSpPr/>
      </dsp:nvSpPr>
      <dsp:spPr>
        <a:xfrm>
          <a:off x="1010858" y="4108"/>
          <a:ext cx="9971231" cy="87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26" tIns="92626" rIns="92626" bIns="92626" numCol="1" spcCol="1270" anchor="ctr" anchorCtr="0">
          <a:noAutofit/>
        </a:bodyPr>
        <a:lstStyle/>
        <a:p>
          <a:pPr marL="0" lvl="0" indent="0" algn="l" defTabSz="800100">
            <a:lnSpc>
              <a:spcPct val="100000"/>
            </a:lnSpc>
            <a:spcBef>
              <a:spcPct val="0"/>
            </a:spcBef>
            <a:spcAft>
              <a:spcPct val="35000"/>
            </a:spcAft>
            <a:buNone/>
          </a:pPr>
          <a:r>
            <a:rPr lang="en-US" sz="1800" b="1" kern="1200"/>
            <a:t>Guidewire Policy system -</a:t>
          </a:r>
          <a:r>
            <a:rPr lang="en-US" sz="1800" kern="1200"/>
            <a:t> Agents may use the Agent Portal to submit a Loss Notice.  </a:t>
          </a:r>
          <a:r>
            <a:rPr lang="en-US" sz="1800" kern="1200">
              <a:hlinkClick xmlns:r="http://schemas.openxmlformats.org/officeDocument/2006/relationships" r:id="rId3"/>
            </a:rPr>
            <a:t>https://mwua.iscs.com/innovation</a:t>
          </a:r>
          <a:endParaRPr lang="en-US" sz="1800" kern="1200"/>
        </a:p>
      </dsp:txBody>
      <dsp:txXfrm>
        <a:off x="1010858" y="4108"/>
        <a:ext cx="9971231" cy="875202"/>
      </dsp:txXfrm>
    </dsp:sp>
    <dsp:sp modelId="{3D4FAF01-284C-4BC9-A2B5-93CFF1A4B356}">
      <dsp:nvSpPr>
        <dsp:cNvPr id="0" name=""/>
        <dsp:cNvSpPr/>
      </dsp:nvSpPr>
      <dsp:spPr>
        <a:xfrm>
          <a:off x="0" y="1098111"/>
          <a:ext cx="10982090" cy="8752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20278C-FB17-4FCE-B4D2-6B799436D409}">
      <dsp:nvSpPr>
        <dsp:cNvPr id="0" name=""/>
        <dsp:cNvSpPr/>
      </dsp:nvSpPr>
      <dsp:spPr>
        <a:xfrm>
          <a:off x="264748" y="1295032"/>
          <a:ext cx="481361" cy="481361"/>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550908-897C-46FB-8017-D33531E64B86}">
      <dsp:nvSpPr>
        <dsp:cNvPr id="0" name=""/>
        <dsp:cNvSpPr/>
      </dsp:nvSpPr>
      <dsp:spPr>
        <a:xfrm>
          <a:off x="1010858" y="1098111"/>
          <a:ext cx="4941940" cy="87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26" tIns="92626" rIns="92626" bIns="92626" numCol="1" spcCol="1270" anchor="ctr" anchorCtr="0">
          <a:noAutofit/>
        </a:bodyPr>
        <a:lstStyle/>
        <a:p>
          <a:pPr marL="0" lvl="0" indent="0" algn="l" defTabSz="800100">
            <a:lnSpc>
              <a:spcPct val="100000"/>
            </a:lnSpc>
            <a:spcBef>
              <a:spcPct val="0"/>
            </a:spcBef>
            <a:spcAft>
              <a:spcPct val="35000"/>
            </a:spcAft>
            <a:buNone/>
          </a:pPr>
          <a:r>
            <a:rPr lang="en-US" sz="1800" b="1" kern="1200"/>
            <a:t>Phone -</a:t>
          </a:r>
          <a:r>
            <a:rPr lang="en-US" sz="1800" kern="1200"/>
            <a:t> Call center is staffed by Eberl Claims Services 24 hours a day, seven days a week. </a:t>
          </a:r>
        </a:p>
      </dsp:txBody>
      <dsp:txXfrm>
        <a:off x="1010858" y="1098111"/>
        <a:ext cx="4941940" cy="875202"/>
      </dsp:txXfrm>
    </dsp:sp>
    <dsp:sp modelId="{D2B362DA-2454-44AF-B119-631579413615}">
      <dsp:nvSpPr>
        <dsp:cNvPr id="0" name=""/>
        <dsp:cNvSpPr/>
      </dsp:nvSpPr>
      <dsp:spPr>
        <a:xfrm>
          <a:off x="5952799" y="1098111"/>
          <a:ext cx="5029290" cy="87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26" tIns="92626" rIns="92626" bIns="92626" numCol="1" spcCol="1270" anchor="ctr" anchorCtr="0">
          <a:noAutofit/>
        </a:bodyPr>
        <a:lstStyle/>
        <a:p>
          <a:pPr marL="0" lvl="0" indent="0" algn="l" defTabSz="622300">
            <a:lnSpc>
              <a:spcPct val="100000"/>
            </a:lnSpc>
            <a:spcBef>
              <a:spcPct val="0"/>
            </a:spcBef>
            <a:spcAft>
              <a:spcPct val="35000"/>
            </a:spcAft>
            <a:buNone/>
          </a:pPr>
          <a:r>
            <a:rPr lang="en-US" sz="1400" kern="1200" dirty="0"/>
            <a:t>Claims can be reported by calling </a:t>
          </a:r>
          <a:r>
            <a:rPr lang="en-US" sz="1400" b="1" kern="1200" dirty="0"/>
            <a:t>1-866-634-4465</a:t>
          </a:r>
          <a:r>
            <a:rPr lang="en-US" sz="1400" kern="1200" dirty="0"/>
            <a:t>	</a:t>
          </a:r>
        </a:p>
      </dsp:txBody>
      <dsp:txXfrm>
        <a:off x="5952799" y="1098111"/>
        <a:ext cx="5029290" cy="875202"/>
      </dsp:txXfrm>
    </dsp:sp>
    <dsp:sp modelId="{D58F5261-EC2C-4E2C-A055-C1E9FC650657}">
      <dsp:nvSpPr>
        <dsp:cNvPr id="0" name=""/>
        <dsp:cNvSpPr/>
      </dsp:nvSpPr>
      <dsp:spPr>
        <a:xfrm>
          <a:off x="0" y="2192114"/>
          <a:ext cx="10982090" cy="8752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A74C05-8937-4928-9548-C2310983B044}">
      <dsp:nvSpPr>
        <dsp:cNvPr id="0" name=""/>
        <dsp:cNvSpPr/>
      </dsp:nvSpPr>
      <dsp:spPr>
        <a:xfrm>
          <a:off x="264748" y="2389035"/>
          <a:ext cx="481361" cy="481361"/>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36640E-466E-44B8-9967-ABBD3536E9FF}">
      <dsp:nvSpPr>
        <dsp:cNvPr id="0" name=""/>
        <dsp:cNvSpPr/>
      </dsp:nvSpPr>
      <dsp:spPr>
        <a:xfrm>
          <a:off x="1010858" y="2192114"/>
          <a:ext cx="9971231" cy="87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26" tIns="92626" rIns="92626" bIns="92626" numCol="1" spcCol="1270" anchor="ctr" anchorCtr="0">
          <a:noAutofit/>
        </a:bodyPr>
        <a:lstStyle/>
        <a:p>
          <a:pPr marL="0" lvl="0" indent="0" algn="l" defTabSz="800100">
            <a:lnSpc>
              <a:spcPct val="100000"/>
            </a:lnSpc>
            <a:spcBef>
              <a:spcPct val="0"/>
            </a:spcBef>
            <a:spcAft>
              <a:spcPct val="35000"/>
            </a:spcAft>
            <a:buNone/>
          </a:pPr>
          <a:r>
            <a:rPr lang="en-US" sz="1800" b="1" kern="1200" dirty="0"/>
            <a:t>Email - </a:t>
          </a:r>
          <a:r>
            <a:rPr lang="en-US" sz="1800" kern="1200" dirty="0">
              <a:hlinkClick xmlns:r="http://schemas.openxmlformats.org/officeDocument/2006/relationships" r:id="rId8"/>
            </a:rPr>
            <a:t>newclaims@msplans.com</a:t>
          </a:r>
          <a:r>
            <a:rPr lang="en-US" sz="1800" kern="1200" dirty="0"/>
            <a:t>  or </a:t>
          </a:r>
          <a:r>
            <a:rPr lang="en-US" sz="1800" kern="1200" dirty="0">
              <a:hlinkClick xmlns:r="http://schemas.openxmlformats.org/officeDocument/2006/relationships" r:id="rId9"/>
            </a:rPr>
            <a:t>msclaimsdocs@msplans.com</a:t>
          </a:r>
          <a:r>
            <a:rPr lang="en-US" sz="1800" kern="1200" dirty="0"/>
            <a:t> </a:t>
          </a:r>
        </a:p>
      </dsp:txBody>
      <dsp:txXfrm>
        <a:off x="1010858" y="2192114"/>
        <a:ext cx="9971231" cy="875202"/>
      </dsp:txXfrm>
    </dsp:sp>
    <dsp:sp modelId="{8B9C4BB0-C0A4-46EE-9328-6781E4DC0FEA}">
      <dsp:nvSpPr>
        <dsp:cNvPr id="0" name=""/>
        <dsp:cNvSpPr/>
      </dsp:nvSpPr>
      <dsp:spPr>
        <a:xfrm>
          <a:off x="0" y="3286117"/>
          <a:ext cx="10982090" cy="8752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7420C5-0679-4295-9016-D1837AC56D47}">
      <dsp:nvSpPr>
        <dsp:cNvPr id="0" name=""/>
        <dsp:cNvSpPr/>
      </dsp:nvSpPr>
      <dsp:spPr>
        <a:xfrm>
          <a:off x="264748" y="3483038"/>
          <a:ext cx="481361" cy="481361"/>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53201A-7C44-4919-A5FD-5A50C1C62894}">
      <dsp:nvSpPr>
        <dsp:cNvPr id="0" name=""/>
        <dsp:cNvSpPr/>
      </dsp:nvSpPr>
      <dsp:spPr>
        <a:xfrm>
          <a:off x="1010858" y="3286117"/>
          <a:ext cx="9971231" cy="87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26" tIns="92626" rIns="92626" bIns="92626" numCol="1" spcCol="1270" anchor="ctr" anchorCtr="0">
          <a:noAutofit/>
        </a:bodyPr>
        <a:lstStyle/>
        <a:p>
          <a:pPr marL="0" lvl="0" indent="0" algn="l" defTabSz="800100">
            <a:lnSpc>
              <a:spcPct val="100000"/>
            </a:lnSpc>
            <a:spcBef>
              <a:spcPct val="0"/>
            </a:spcBef>
            <a:spcAft>
              <a:spcPct val="35000"/>
            </a:spcAft>
            <a:buNone/>
          </a:pPr>
          <a:r>
            <a:rPr lang="en-US" sz="1800" b="1" kern="1200"/>
            <a:t>Fax - </a:t>
          </a:r>
          <a:r>
            <a:rPr lang="en-US" sz="1800" kern="1200"/>
            <a:t>New claims may be faxed to 1-877-786-7275</a:t>
          </a:r>
        </a:p>
      </dsp:txBody>
      <dsp:txXfrm>
        <a:off x="1010858" y="3286117"/>
        <a:ext cx="9971231" cy="875202"/>
      </dsp:txXfrm>
    </dsp:sp>
    <dsp:sp modelId="{BCAC596C-13C6-405C-865B-27F682FBE8D1}">
      <dsp:nvSpPr>
        <dsp:cNvPr id="0" name=""/>
        <dsp:cNvSpPr/>
      </dsp:nvSpPr>
      <dsp:spPr>
        <a:xfrm>
          <a:off x="0" y="4380120"/>
          <a:ext cx="10982090" cy="8752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6A2956-0AF4-4316-96BE-E49C1DA212B8}">
      <dsp:nvSpPr>
        <dsp:cNvPr id="0" name=""/>
        <dsp:cNvSpPr/>
      </dsp:nvSpPr>
      <dsp:spPr>
        <a:xfrm>
          <a:off x="264748" y="4577041"/>
          <a:ext cx="481361" cy="481361"/>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844F06-8C55-4CB9-8F84-7C1D23070A6F}">
      <dsp:nvSpPr>
        <dsp:cNvPr id="0" name=""/>
        <dsp:cNvSpPr/>
      </dsp:nvSpPr>
      <dsp:spPr>
        <a:xfrm>
          <a:off x="1010858" y="4380120"/>
          <a:ext cx="9971231" cy="875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26" tIns="92626" rIns="92626" bIns="92626" numCol="1" spcCol="1270" anchor="ctr" anchorCtr="0">
          <a:noAutofit/>
        </a:bodyPr>
        <a:lstStyle/>
        <a:p>
          <a:pPr marL="0" lvl="0" indent="0" algn="l" defTabSz="800100">
            <a:lnSpc>
              <a:spcPct val="100000"/>
            </a:lnSpc>
            <a:spcBef>
              <a:spcPct val="0"/>
            </a:spcBef>
            <a:spcAft>
              <a:spcPct val="35000"/>
            </a:spcAft>
            <a:buNone/>
          </a:pPr>
          <a:r>
            <a:rPr lang="en-US" sz="1800" kern="1200"/>
            <a:t>Claim Information brochure sent to insureds</a:t>
          </a:r>
        </a:p>
      </dsp:txBody>
      <dsp:txXfrm>
        <a:off x="1010858" y="4380120"/>
        <a:ext cx="9971231" cy="8752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E89E95-8558-4E29-9798-6D68D7C825EB}" type="datetimeFigureOut">
              <a:rPr lang="en-US" smtClean="0"/>
              <a:t>2/29/2024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D6ACC8C-B798-434C-82D6-B8F431372033}" type="slidenum">
              <a:rPr lang="en-US" smtClean="0"/>
              <a:t>‹#›</a:t>
            </a:fld>
            <a:endParaRPr lang="en-US"/>
          </a:p>
        </p:txBody>
      </p:sp>
    </p:spTree>
    <p:extLst>
      <p:ext uri="{BB962C8B-B14F-4D97-AF65-F5344CB8AC3E}">
        <p14:creationId xmlns:p14="http://schemas.microsoft.com/office/powerpoint/2010/main" val="2776670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C7267D-AD30-4D5A-BA5F-365A535B776F}" type="slidenum">
              <a:rPr lang="en-US" altLang="en-US" smtClean="0"/>
              <a:pPr eaLnBrk="1" hangingPunct="1">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0BD6233-B91B-4176-BA08-7496057344BF}" type="slidenum">
              <a:rPr lang="en-US" altLang="en-US" smtClean="0"/>
              <a:pPr eaLnBrk="1" hangingPunct="1">
                <a:spcBef>
                  <a:spcPct val="0"/>
                </a:spcBef>
              </a:pPr>
              <a:t>18</a:t>
            </a:fld>
            <a:endParaRPr lang="en-US" altLang="en-US"/>
          </a:p>
        </p:txBody>
      </p:sp>
    </p:spTree>
    <p:extLst>
      <p:ext uri="{BB962C8B-B14F-4D97-AF65-F5344CB8AC3E}">
        <p14:creationId xmlns:p14="http://schemas.microsoft.com/office/powerpoint/2010/main" val="3755640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2/29/2024</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064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2/29/2024</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3746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2/29/2024</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2626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2/29/2024</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5904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2/29/2024</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846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2/29/2024</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8123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2/29/2024</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35927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2/29/2024</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5045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2/29/2024</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0231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2/29/2024</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5819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2/29/2024</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81469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2/29/2024</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34261539"/>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2" r:id="rId6"/>
    <p:sldLayoutId id="2147483898" r:id="rId7"/>
    <p:sldLayoutId id="2147483899" r:id="rId8"/>
    <p:sldLayoutId id="2147483900" r:id="rId9"/>
    <p:sldLayoutId id="2147483901" r:id="rId10"/>
    <p:sldLayoutId id="2147483903"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msplans.com/mwu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odel-mwua.iscs.com/innovation"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hyperlink" Target="https://msplans.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818" name="Rectangle 24582">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4819" name="Freeform: Shape 24584">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24820" name="Freeform: Shape 24586">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24821" name="Freeform: Shape 24588">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822"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24823" name="Freeform: Shape 24591">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824" name="Freeform: Shape 24592">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825" name="Freeform: Shape 24593">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4826" name="Freeform: Shape 24594">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827" name="Freeform: Shape 24595">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4828" name="Freeform: Shape 24596">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829" name="Freeform: Shape 24597">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4830"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4831" name="Freeform: Shape 24600">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832" name="Freeform: Shape 24601">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833" name="Freeform: Shape 24602">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834" name="Freeform: Shape 24603">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835" name="Freeform: Shape 24604">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836" name="Freeform: Shape 24605">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837" name="Freeform: Shape 24606">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24838" name="Rectangle 24608">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4839" name="Rectangle 24610">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4578" name="Picture 1" descr="A white lighthouse with a building in the background&#10;&#10;Description automatically generated with low confidence"/>
          <p:cNvPicPr>
            <a:picLocks noChangeAspect="1"/>
          </p:cNvPicPr>
          <p:nvPr/>
        </p:nvPicPr>
        <p:blipFill rotWithShape="1">
          <a:blip r:embed="rId3" cstate="print">
            <a:alphaModFix/>
            <a:extLst>
              <a:ext uri="{28A0092B-C50C-407E-A947-70E740481C1C}">
                <a14:useLocalDpi xmlns:a14="http://schemas.microsoft.com/office/drawing/2010/main" val="0"/>
              </a:ext>
            </a:extLst>
          </a:blip>
          <a:srcRect t="8532" r="-1" b="-1"/>
          <a:stretch/>
        </p:blipFill>
        <p:spPr bwMode="auto">
          <a:xfrm>
            <a:off x="-49158" y="-420179"/>
            <a:ext cx="12188932" cy="6856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40" name="Rectangle 24612">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3124261"/>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841"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24842" name="Freeform: Shape 24615">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24843" name="Freeform: Shape 24616">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24844" name="Freeform: Shape 24617">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24845" name="Freeform: Shape 24618">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24846" name="Freeform: Shape 24619">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24847" name="Freeform: Shape 24620">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24622" name="Freeform: Shape 24621">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24848"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4625"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4627" name="Freeform: Shape 24626">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24849" name="Freeform: Shape 24627">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24629" name="Freeform: Shape 24628">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24850" name="Freeform: Shape 24629">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24851" name="Freeform: Shape 24630">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24852" name="Freeform: Shape 24631">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24853" name="Freeform: Shape 24632">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24626" name="Freeform: Shape 24625">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243" name="Rectangle 3"/>
          <p:cNvSpPr>
            <a:spLocks noGrp="1"/>
          </p:cNvSpPr>
          <p:nvPr>
            <p:ph type="body" idx="4294967295"/>
          </p:nvPr>
        </p:nvSpPr>
        <p:spPr>
          <a:xfrm>
            <a:off x="640917" y="609695"/>
            <a:ext cx="11163987" cy="5201384"/>
          </a:xfrm>
        </p:spPr>
        <p:txBody>
          <a:bodyPr/>
          <a:lstStyle/>
          <a:p>
            <a:pPr eaLnBrk="1" hangingPunct="1">
              <a:defRPr/>
            </a:pPr>
            <a:endParaRPr lang="en-US" altLang="en-US" dirty="0"/>
          </a:p>
          <a:p>
            <a:pPr marL="109537" indent="0" algn="ctr">
              <a:buNone/>
              <a:defRPr/>
            </a:pPr>
            <a:r>
              <a:rPr lang="en-US" sz="3200" dirty="0">
                <a:solidFill>
                  <a:schemeClr val="tx1"/>
                </a:solidFill>
                <a:latin typeface="Arial Black" pitchFamily="34" charset="0"/>
              </a:rPr>
              <a:t>Mississippi Windstorm Underwriting Association</a:t>
            </a:r>
            <a:endParaRPr lang="en-US" altLang="en-US" sz="3200" dirty="0">
              <a:solidFill>
                <a:schemeClr val="tx1"/>
              </a:solidFill>
            </a:endParaRPr>
          </a:p>
          <a:p>
            <a:pPr eaLnBrk="1" hangingPunct="1">
              <a:defRPr/>
            </a:pPr>
            <a:endParaRPr lang="en-US" altLang="en-US" dirty="0"/>
          </a:p>
          <a:p>
            <a:pPr marL="109537" indent="0" algn="ctr">
              <a:buNone/>
              <a:defRPr/>
            </a:pPr>
            <a:r>
              <a:rPr lang="en-US" altLang="en-US" sz="3200" dirty="0">
                <a:solidFill>
                  <a:schemeClr val="tx1"/>
                </a:solidFill>
              </a:rPr>
              <a:t>Commercial Application and Quote Processing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FADD1535-ED83-48B3-8EB1-671A080F0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E70C64DB-421C-4FFD-8EB1-A7D1A5DC1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5C04BFFB-0C30-49E1-B4F0-24353121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368C7354-F4EF-4BC5-BF44-01614E0B9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145981B8-FB15-43E7-B1CE-AE4A5E9B1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75F05D22-2B12-4452-A804-346878D55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7B26EE6B-DF99-4B8A-8859-82A92A59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CE8FB053-1663-44BA-8128-0C19BD762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E5E4F4-4EE0-49E3-98E5-F1E2BB91A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3" name="Title 2">
            <a:extLst>
              <a:ext uri="{FF2B5EF4-FFF2-40B4-BE49-F238E27FC236}">
                <a16:creationId xmlns:a16="http://schemas.microsoft.com/office/drawing/2014/main" id="{781E8665-D438-76F4-840A-A7AE7D8735EA}"/>
              </a:ext>
            </a:extLst>
          </p:cNvPr>
          <p:cNvSpPr>
            <a:spLocks noGrp="1"/>
          </p:cNvSpPr>
          <p:nvPr>
            <p:ph type="title"/>
          </p:nvPr>
        </p:nvSpPr>
        <p:spPr>
          <a:xfrm>
            <a:off x="1114597" y="133491"/>
            <a:ext cx="4390807" cy="1664573"/>
          </a:xfrm>
        </p:spPr>
        <p:txBody>
          <a:bodyPr>
            <a:normAutofit/>
          </a:bodyPr>
          <a:lstStyle/>
          <a:p>
            <a:pPr>
              <a:lnSpc>
                <a:spcPct val="90000"/>
              </a:lnSpc>
            </a:pPr>
            <a:r>
              <a:rPr lang="en-US" sz="3700" dirty="0"/>
              <a:t>Other Commercial Facts</a:t>
            </a:r>
          </a:p>
        </p:txBody>
      </p:sp>
      <p:sp>
        <p:nvSpPr>
          <p:cNvPr id="2" name="Content Placeholder 1">
            <a:extLst>
              <a:ext uri="{FF2B5EF4-FFF2-40B4-BE49-F238E27FC236}">
                <a16:creationId xmlns:a16="http://schemas.microsoft.com/office/drawing/2014/main" id="{BCB276EE-40AF-C8B1-FB08-D3BC5F5CA22B}"/>
              </a:ext>
            </a:extLst>
          </p:cNvPr>
          <p:cNvSpPr>
            <a:spLocks noGrp="1"/>
          </p:cNvSpPr>
          <p:nvPr>
            <p:ph idx="1"/>
          </p:nvPr>
        </p:nvSpPr>
        <p:spPr>
          <a:xfrm>
            <a:off x="415755" y="1698171"/>
            <a:ext cx="5340353" cy="4684341"/>
          </a:xfrm>
        </p:spPr>
        <p:txBody>
          <a:bodyPr>
            <a:normAutofit/>
          </a:bodyPr>
          <a:lstStyle/>
          <a:p>
            <a:pPr>
              <a:lnSpc>
                <a:spcPct val="100000"/>
              </a:lnSpc>
            </a:pPr>
            <a:r>
              <a:rPr lang="en-US" sz="1400" dirty="0"/>
              <a:t>The Commercial Policy Service Fee is $40 per building subject to a maximum of $400 for buildings at any one covered location.  </a:t>
            </a:r>
          </a:p>
          <a:p>
            <a:pPr>
              <a:lnSpc>
                <a:spcPct val="100000"/>
              </a:lnSpc>
            </a:pPr>
            <a:r>
              <a:rPr lang="en-US" sz="1400" dirty="0"/>
              <a:t>When a Commercial application indicates replacement cost in lieu of the base actual cash value coverage, a $50 fee applies per building, and insurance to value is underwritten on a replacement cost basis. </a:t>
            </a:r>
          </a:p>
          <a:p>
            <a:pPr>
              <a:lnSpc>
                <a:spcPct val="100000"/>
              </a:lnSpc>
            </a:pPr>
            <a:r>
              <a:rPr lang="en-US" sz="1400" dirty="0"/>
              <a:t>It is best to use the policy system link from the MWUA website </a:t>
            </a:r>
            <a:r>
              <a:rPr lang="en-US" sz="1400" dirty="0">
                <a:hlinkClick r:id="rId2">
                  <a:extLst>
                    <a:ext uri="{A12FA001-AC4F-418D-AE19-62706E023703}">
                      <ahyp:hlinkClr xmlns:ahyp="http://schemas.microsoft.com/office/drawing/2018/hyperlinkcolor" val="tx"/>
                    </a:ext>
                  </a:extLst>
                </a:hlinkClick>
              </a:rPr>
              <a:t>https://msplans.com/mwua</a:t>
            </a:r>
            <a:r>
              <a:rPr lang="en-US" sz="1400" dirty="0"/>
              <a:t> for access to the policy system.  Reason, if you save the link as system updates are made the link you saved can be corrupted, not useable. </a:t>
            </a:r>
          </a:p>
          <a:p>
            <a:pPr>
              <a:lnSpc>
                <a:spcPct val="100000"/>
              </a:lnSpc>
            </a:pPr>
            <a:r>
              <a:rPr lang="en-US" sz="1400" dirty="0"/>
              <a:t>For a given building – the rating algorithm starts with the base rate X the rating zone modifier (if not zone A) X coinsurance multiplier X deductible credit X the BCEGS credit (if a valid C/O is provided).</a:t>
            </a:r>
          </a:p>
          <a:p>
            <a:pPr>
              <a:lnSpc>
                <a:spcPct val="100000"/>
              </a:lnSpc>
            </a:pPr>
            <a:r>
              <a:rPr lang="en-US" sz="1400" dirty="0"/>
              <a:t>MWUA underwriting determines a blanket average rate for multiple properties subject to a blanket schedule before applying the coinsurance multiplier, deductible credit, and BCEGs credit.  </a:t>
            </a:r>
          </a:p>
          <a:p>
            <a:pPr>
              <a:lnSpc>
                <a:spcPct val="100000"/>
              </a:lnSpc>
            </a:pPr>
            <a:endParaRPr lang="en-US" sz="1100" dirty="0"/>
          </a:p>
        </p:txBody>
      </p:sp>
      <p:pic>
        <p:nvPicPr>
          <p:cNvPr id="5" name="Picture 4" descr="Outdoor warehouse">
            <a:extLst>
              <a:ext uri="{FF2B5EF4-FFF2-40B4-BE49-F238E27FC236}">
                <a16:creationId xmlns:a16="http://schemas.microsoft.com/office/drawing/2014/main" id="{BA77271A-22E5-054C-14C6-454D4921438E}"/>
              </a:ext>
            </a:extLst>
          </p:cNvPr>
          <p:cNvPicPr>
            <a:picLocks noChangeAspect="1"/>
          </p:cNvPicPr>
          <p:nvPr/>
        </p:nvPicPr>
        <p:blipFill rotWithShape="1">
          <a:blip r:embed="rId3"/>
          <a:srcRect l="14390" r="25535"/>
          <a:stretch/>
        </p:blipFill>
        <p:spPr>
          <a:xfrm>
            <a:off x="5996628" y="10"/>
            <a:ext cx="6195372" cy="6857990"/>
          </a:xfrm>
          <a:prstGeom prst="rect">
            <a:avLst/>
          </a:prstGeom>
        </p:spPr>
      </p:pic>
      <p:grpSp>
        <p:nvGrpSpPr>
          <p:cNvPr id="23" name="Bottom Right">
            <a:extLst>
              <a:ext uri="{FF2B5EF4-FFF2-40B4-BE49-F238E27FC236}">
                <a16:creationId xmlns:a16="http://schemas.microsoft.com/office/drawing/2014/main" id="{01081332-6CA1-49C2-A979-7709509AD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id="{826B0664-73BC-4FCB-A447-57F7F67647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23242A3E-DBD8-44D5-930F-DA776CA06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F331C242-2FF0-40D4-BF95-4A27680F2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B500FE3B-EB2C-4A5D-ABA7-35137B2BA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6E1EA3BF-3A9F-4CD0-9640-6FF67F443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17F4411F-5B81-451C-A006-8754E1618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4E4D64BD-20E2-44CF-AEB4-A87A43376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0B309630-6603-4319-BAB8-93102ABEB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F540FCD4-859A-4602-9CBC-C697E3877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76557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FADD1535-ED83-48B3-8EB1-671A080F0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E70C64DB-421C-4FFD-8EB1-A7D1A5DC1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5C04BFFB-0C30-49E1-B4F0-24353121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368C7354-F4EF-4BC5-BF44-01614E0B9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145981B8-FB15-43E7-B1CE-AE4A5E9B1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75F05D22-2B12-4452-A804-346878D55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7B26EE6B-DF99-4B8A-8859-82A92A59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CE8FB053-1663-44BA-8128-0C19BD762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E5E4F4-4EE0-49E3-98E5-F1E2BB91A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3" name="Title 2">
            <a:extLst>
              <a:ext uri="{FF2B5EF4-FFF2-40B4-BE49-F238E27FC236}">
                <a16:creationId xmlns:a16="http://schemas.microsoft.com/office/drawing/2014/main" id="{F0A00B83-9AEE-A778-70EA-2DEA409BF142}"/>
              </a:ext>
            </a:extLst>
          </p:cNvPr>
          <p:cNvSpPr>
            <a:spLocks noGrp="1"/>
          </p:cNvSpPr>
          <p:nvPr>
            <p:ph type="title"/>
          </p:nvPr>
        </p:nvSpPr>
        <p:spPr>
          <a:xfrm>
            <a:off x="1207303" y="118287"/>
            <a:ext cx="4390807" cy="1664573"/>
          </a:xfrm>
        </p:spPr>
        <p:txBody>
          <a:bodyPr>
            <a:normAutofit/>
          </a:bodyPr>
          <a:lstStyle/>
          <a:p>
            <a:r>
              <a:rPr lang="en-US" dirty="0"/>
              <a:t>Commercial HABITATIONAL</a:t>
            </a:r>
          </a:p>
        </p:txBody>
      </p:sp>
      <p:sp>
        <p:nvSpPr>
          <p:cNvPr id="2" name="Content Placeholder 1">
            <a:extLst>
              <a:ext uri="{FF2B5EF4-FFF2-40B4-BE49-F238E27FC236}">
                <a16:creationId xmlns:a16="http://schemas.microsoft.com/office/drawing/2014/main" id="{11346624-2D76-C8F4-0A39-828B3A51512F}"/>
              </a:ext>
            </a:extLst>
          </p:cNvPr>
          <p:cNvSpPr>
            <a:spLocks noGrp="1"/>
          </p:cNvSpPr>
          <p:nvPr>
            <p:ph idx="1"/>
          </p:nvPr>
        </p:nvSpPr>
        <p:spPr>
          <a:xfrm>
            <a:off x="556897" y="1967263"/>
            <a:ext cx="5060520" cy="4183547"/>
          </a:xfrm>
        </p:spPr>
        <p:txBody>
          <a:bodyPr>
            <a:noAutofit/>
          </a:bodyPr>
          <a:lstStyle/>
          <a:p>
            <a:pPr>
              <a:lnSpc>
                <a:spcPct val="100000"/>
              </a:lnSpc>
            </a:pPr>
            <a:r>
              <a:rPr lang="en-US" sz="1800" dirty="0"/>
              <a:t>Apartments with zero to four family are rated and issued on dwelling coverage forms.</a:t>
            </a:r>
          </a:p>
          <a:p>
            <a:pPr marL="109537" indent="0">
              <a:lnSpc>
                <a:spcPct val="100000"/>
              </a:lnSpc>
              <a:buNone/>
            </a:pPr>
            <a:endParaRPr lang="en-US" sz="1800" dirty="0"/>
          </a:p>
          <a:p>
            <a:pPr>
              <a:lnSpc>
                <a:spcPct val="100000"/>
              </a:lnSpc>
            </a:pPr>
            <a:r>
              <a:rPr lang="en-US" sz="1800" dirty="0"/>
              <a:t>MWUA can only cover </a:t>
            </a:r>
            <a:r>
              <a:rPr lang="en-US" sz="1800" u="sng" dirty="0"/>
              <a:t>exterior</a:t>
            </a:r>
            <a:r>
              <a:rPr lang="en-US" sz="1800" dirty="0"/>
              <a:t> building coverage for specific units in an apartment building or townhouse building if the units are rated as a separate fire division (have firewalls and roof parapets allowing for a defined unit coverage approach).  </a:t>
            </a:r>
          </a:p>
          <a:p>
            <a:pPr marL="109537" indent="0">
              <a:lnSpc>
                <a:spcPct val="100000"/>
              </a:lnSpc>
              <a:buNone/>
            </a:pPr>
            <a:endParaRPr lang="en-US" sz="1800" dirty="0"/>
          </a:p>
          <a:p>
            <a:pPr>
              <a:lnSpc>
                <a:spcPct val="100000"/>
              </a:lnSpc>
            </a:pPr>
            <a:r>
              <a:rPr lang="en-US" sz="1800" dirty="0"/>
              <a:t>If there are no firewalls/parapets all units must be covered on a combined Association basis for building coverage.  Segments cannot be covered.</a:t>
            </a:r>
          </a:p>
        </p:txBody>
      </p:sp>
      <p:pic>
        <p:nvPicPr>
          <p:cNvPr id="5" name="Picture 4" descr="Architecture facade of a building">
            <a:extLst>
              <a:ext uri="{FF2B5EF4-FFF2-40B4-BE49-F238E27FC236}">
                <a16:creationId xmlns:a16="http://schemas.microsoft.com/office/drawing/2014/main" id="{46A4EFE1-7C47-B591-0E61-34E66C7FEFF8}"/>
              </a:ext>
            </a:extLst>
          </p:cNvPr>
          <p:cNvPicPr>
            <a:picLocks noChangeAspect="1"/>
          </p:cNvPicPr>
          <p:nvPr/>
        </p:nvPicPr>
        <p:blipFill rotWithShape="1">
          <a:blip r:embed="rId2"/>
          <a:srcRect l="6036" r="3626"/>
          <a:stretch/>
        </p:blipFill>
        <p:spPr>
          <a:xfrm>
            <a:off x="5996628" y="10"/>
            <a:ext cx="6195372" cy="6857990"/>
          </a:xfrm>
          <a:prstGeom prst="rect">
            <a:avLst/>
          </a:prstGeom>
        </p:spPr>
      </p:pic>
      <p:grpSp>
        <p:nvGrpSpPr>
          <p:cNvPr id="23" name="Bottom Right">
            <a:extLst>
              <a:ext uri="{FF2B5EF4-FFF2-40B4-BE49-F238E27FC236}">
                <a16:creationId xmlns:a16="http://schemas.microsoft.com/office/drawing/2014/main" id="{01081332-6CA1-49C2-A979-7709509AD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id="{826B0664-73BC-4FCB-A447-57F7F67647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23242A3E-DBD8-44D5-930F-DA776CA06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F331C242-2FF0-40D4-BF95-4A27680F2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B500FE3B-EB2C-4A5D-ABA7-35137B2BA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6E1EA3BF-3A9F-4CD0-9640-6FF67F443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17F4411F-5B81-451C-A006-8754E1618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4E4D64BD-20E2-44CF-AEB4-A87A43376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0B309630-6603-4319-BAB8-93102ABEB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F540FCD4-859A-4602-9CBC-C697E3877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756211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E7674E-373E-3C98-D95C-FE7CE08ACCA5}"/>
              </a:ext>
            </a:extLst>
          </p:cNvPr>
          <p:cNvSpPr>
            <a:spLocks noGrp="1"/>
          </p:cNvSpPr>
          <p:nvPr>
            <p:ph idx="1"/>
          </p:nvPr>
        </p:nvSpPr>
        <p:spPr>
          <a:xfrm>
            <a:off x="1927412" y="1325563"/>
            <a:ext cx="8229600" cy="5225143"/>
          </a:xfrm>
        </p:spPr>
        <p:txBody>
          <a:bodyPr>
            <a:normAutofit lnSpcReduction="10000"/>
          </a:bodyPr>
          <a:lstStyle/>
          <a:p>
            <a:r>
              <a:rPr lang="en-US" sz="2000" dirty="0"/>
              <a:t>Condo inside the unit Betterments and Improvements for specific units can be covered.  If the occupancy is primary the coverage is issued on a dwelling form, if the occupancy is secondary/rental it is issued on a commercial policy form and rating basis.  </a:t>
            </a:r>
          </a:p>
          <a:p>
            <a:pPr marL="109537" indent="0">
              <a:buNone/>
            </a:pPr>
            <a:endParaRPr lang="en-US" sz="2000" dirty="0"/>
          </a:p>
          <a:p>
            <a:r>
              <a:rPr lang="en-US" sz="2000" dirty="0"/>
              <a:t>“Association” covenants are required to help determine the insurable interest for individual unit owners, versus the Association interest. This is needed to determine intent/insurable interest that will be checked at time of loss adjustment before a claim payment. Only those buildings </a:t>
            </a:r>
            <a:r>
              <a:rPr lang="en-US" sz="2000" u="sng" dirty="0"/>
              <a:t>with separate fire divisions </a:t>
            </a:r>
            <a:r>
              <a:rPr lang="en-US" sz="2000" dirty="0"/>
              <a:t>can be insured in segments within the total building.  </a:t>
            </a:r>
          </a:p>
          <a:p>
            <a:endParaRPr lang="en-US" sz="2000" dirty="0"/>
          </a:p>
          <a:p>
            <a:r>
              <a:rPr lang="en-US" sz="2000" dirty="0"/>
              <a:t>Hotels/Motels classed as “extended stay” with less than 15% daily rental use are rated as habitational. </a:t>
            </a:r>
          </a:p>
          <a:p>
            <a:pPr marL="109537" indent="0">
              <a:buNone/>
            </a:pPr>
            <a:endParaRPr lang="en-US" sz="2000" dirty="0"/>
          </a:p>
          <a:p>
            <a:pPr marL="109537" indent="0">
              <a:buNone/>
            </a:pPr>
            <a:endParaRPr lang="en-US" sz="2000" dirty="0"/>
          </a:p>
        </p:txBody>
      </p:sp>
      <p:sp>
        <p:nvSpPr>
          <p:cNvPr id="3" name="Title 2">
            <a:extLst>
              <a:ext uri="{FF2B5EF4-FFF2-40B4-BE49-F238E27FC236}">
                <a16:creationId xmlns:a16="http://schemas.microsoft.com/office/drawing/2014/main" id="{F4D3DBA9-AD4F-B629-1F9B-E97FD2DD7DEB}"/>
              </a:ext>
            </a:extLst>
          </p:cNvPr>
          <p:cNvSpPr>
            <a:spLocks noGrp="1"/>
          </p:cNvSpPr>
          <p:nvPr>
            <p:ph type="title"/>
          </p:nvPr>
        </p:nvSpPr>
        <p:spPr>
          <a:xfrm>
            <a:off x="3112674" y="0"/>
            <a:ext cx="8764041" cy="1325563"/>
          </a:xfrm>
        </p:spPr>
        <p:txBody>
          <a:bodyPr>
            <a:normAutofit/>
          </a:bodyPr>
          <a:lstStyle/>
          <a:p>
            <a:r>
              <a:rPr lang="en-US" sz="3200" dirty="0"/>
              <a:t>Commercial Habitational Cont.</a:t>
            </a:r>
          </a:p>
        </p:txBody>
      </p:sp>
    </p:spTree>
    <p:extLst>
      <p:ext uri="{BB962C8B-B14F-4D97-AF65-F5344CB8AC3E}">
        <p14:creationId xmlns:p14="http://schemas.microsoft.com/office/powerpoint/2010/main" val="198413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9C11-8E2F-265C-366C-18E7DDAF67A3}"/>
              </a:ext>
            </a:extLst>
          </p:cNvPr>
          <p:cNvSpPr>
            <a:spLocks noGrp="1"/>
          </p:cNvSpPr>
          <p:nvPr>
            <p:ph type="title"/>
          </p:nvPr>
        </p:nvSpPr>
        <p:spPr>
          <a:xfrm>
            <a:off x="838200" y="134604"/>
            <a:ext cx="10515600" cy="987265"/>
          </a:xfrm>
        </p:spPr>
        <p:txBody>
          <a:bodyPr>
            <a:normAutofit/>
          </a:bodyPr>
          <a:lstStyle/>
          <a:p>
            <a:pPr algn="ctr"/>
            <a:r>
              <a:rPr lang="en-US" sz="3200" dirty="0"/>
              <a:t>Commercial Rates effective 4-1-2024</a:t>
            </a:r>
          </a:p>
        </p:txBody>
      </p:sp>
      <p:sp>
        <p:nvSpPr>
          <p:cNvPr id="3" name="Content Placeholder 2">
            <a:extLst>
              <a:ext uri="{FF2B5EF4-FFF2-40B4-BE49-F238E27FC236}">
                <a16:creationId xmlns:a16="http://schemas.microsoft.com/office/drawing/2014/main" id="{22C96FAA-0B04-A154-38C4-64A2B5595B00}"/>
              </a:ext>
            </a:extLst>
          </p:cNvPr>
          <p:cNvSpPr>
            <a:spLocks noGrp="1"/>
          </p:cNvSpPr>
          <p:nvPr>
            <p:ph idx="1"/>
          </p:nvPr>
        </p:nvSpPr>
        <p:spPr>
          <a:xfrm>
            <a:off x="838200" y="1207698"/>
            <a:ext cx="10515600" cy="5460521"/>
          </a:xfrm>
        </p:spPr>
        <p:txBody>
          <a:bodyPr/>
          <a:lstStyle/>
          <a:p>
            <a:r>
              <a:rPr lang="en-US" sz="2000" dirty="0"/>
              <a:t>Rating begins with zone A base rate (</a:t>
            </a:r>
            <a:r>
              <a:rPr lang="en-US" sz="2000" b="1" dirty="0"/>
              <a:t>based on construction) </a:t>
            </a:r>
            <a:endParaRPr lang="en-US" sz="2000" dirty="0"/>
          </a:p>
          <a:p>
            <a:r>
              <a:rPr lang="en-US" sz="2000" dirty="0"/>
              <a:t>Frame – habitational 4.01, non-habitational 4.755</a:t>
            </a:r>
          </a:p>
          <a:p>
            <a:r>
              <a:rPr lang="en-US" sz="2000" dirty="0"/>
              <a:t>Masonry – habitational 4.01, non-habitational 3.796</a:t>
            </a:r>
          </a:p>
          <a:p>
            <a:r>
              <a:rPr lang="en-US" sz="2000" dirty="0"/>
              <a:t>SWR-A – habitational 1.923, non-habitational 1.416 (Must be Engineer certified)</a:t>
            </a:r>
          </a:p>
          <a:p>
            <a:r>
              <a:rPr lang="en-US" sz="2000" dirty="0"/>
              <a:t>WR-AA – habitational .969, non-habitational .947 (Must be Engineer certified)</a:t>
            </a:r>
          </a:p>
          <a:p>
            <a:pPr marL="0" indent="0">
              <a:buNone/>
            </a:pPr>
            <a:r>
              <a:rPr lang="en-US" sz="2000" b="1" dirty="0"/>
              <a:t>Zone Multiplier </a:t>
            </a:r>
            <a:r>
              <a:rPr lang="en-US" sz="2000" dirty="0"/>
              <a:t>– A 1.00, B .875, C .750, D .670, Barrier Island 3.50 </a:t>
            </a:r>
          </a:p>
          <a:p>
            <a:pPr marL="0" indent="0">
              <a:buNone/>
            </a:pPr>
            <a:r>
              <a:rPr lang="en-US" sz="2000" b="1" dirty="0"/>
              <a:t>Coinsurance Multiplier</a:t>
            </a:r>
            <a:r>
              <a:rPr lang="en-US" sz="2000" dirty="0"/>
              <a:t>:  (blanketing a schedule increases total value and multiplier)</a:t>
            </a:r>
          </a:p>
          <a:p>
            <a:pPr marL="0" indent="0">
              <a:buNone/>
            </a:pPr>
            <a:r>
              <a:rPr lang="en-US" sz="2000" dirty="0"/>
              <a:t>Total values over $2M = 2.5</a:t>
            </a:r>
          </a:p>
          <a:p>
            <a:pPr marL="0" indent="0">
              <a:buNone/>
            </a:pPr>
            <a:r>
              <a:rPr lang="en-US" sz="2000" dirty="0"/>
              <a:t>Total values over $1.25M up to $2M = 1.5</a:t>
            </a:r>
          </a:p>
          <a:p>
            <a:pPr marL="0" indent="0">
              <a:buNone/>
            </a:pPr>
            <a:r>
              <a:rPr lang="en-US" sz="2000" dirty="0"/>
              <a:t>Others based on ratio of limit to total value 80% 1.00 factor, 90% .95 factor, 100% .90 factor</a:t>
            </a:r>
          </a:p>
          <a:p>
            <a:pPr marL="0" indent="0">
              <a:buNone/>
            </a:pPr>
            <a:r>
              <a:rPr lang="en-US" sz="2000" b="1" dirty="0"/>
              <a:t>Deductible credits </a:t>
            </a:r>
            <a:r>
              <a:rPr lang="en-US" sz="2000" dirty="0"/>
              <a:t>– 2% 1.0, 5% .87, 10% .78, 15% .71, 20% .65 (total values over $5M require minimum 5% deductible). </a:t>
            </a:r>
          </a:p>
          <a:p>
            <a:endParaRPr lang="en-US" dirty="0"/>
          </a:p>
        </p:txBody>
      </p:sp>
    </p:spTree>
    <p:extLst>
      <p:ext uri="{BB962C8B-B14F-4D97-AF65-F5344CB8AC3E}">
        <p14:creationId xmlns:p14="http://schemas.microsoft.com/office/powerpoint/2010/main" val="261219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8FDF-42E4-B824-237A-24F48ADC2FDA}"/>
              </a:ext>
            </a:extLst>
          </p:cNvPr>
          <p:cNvSpPr>
            <a:spLocks noGrp="1"/>
          </p:cNvSpPr>
          <p:nvPr>
            <p:ph type="title"/>
          </p:nvPr>
        </p:nvSpPr>
        <p:spPr>
          <a:xfrm>
            <a:off x="707571" y="0"/>
            <a:ext cx="10515600" cy="1325563"/>
          </a:xfrm>
        </p:spPr>
        <p:txBody>
          <a:bodyPr>
            <a:normAutofit/>
          </a:bodyPr>
          <a:lstStyle/>
          <a:p>
            <a:pPr algn="ctr"/>
            <a:r>
              <a:rPr lang="en-US" sz="3200" dirty="0"/>
              <a:t>Commercial Rating Continued</a:t>
            </a:r>
          </a:p>
        </p:txBody>
      </p:sp>
      <p:sp>
        <p:nvSpPr>
          <p:cNvPr id="3" name="Content Placeholder 2">
            <a:extLst>
              <a:ext uri="{FF2B5EF4-FFF2-40B4-BE49-F238E27FC236}">
                <a16:creationId xmlns:a16="http://schemas.microsoft.com/office/drawing/2014/main" id="{6B896B8E-13FB-9DDA-C378-5FADA094A112}"/>
              </a:ext>
            </a:extLst>
          </p:cNvPr>
          <p:cNvSpPr>
            <a:spLocks noGrp="1"/>
          </p:cNvSpPr>
          <p:nvPr>
            <p:ph idx="1"/>
          </p:nvPr>
        </p:nvSpPr>
        <p:spPr>
          <a:xfrm>
            <a:off x="838200" y="1301646"/>
            <a:ext cx="10515600" cy="4883001"/>
          </a:xfrm>
        </p:spPr>
        <p:txBody>
          <a:bodyPr/>
          <a:lstStyle/>
          <a:p>
            <a:r>
              <a:rPr lang="en-US" sz="2000" b="1" dirty="0"/>
              <a:t>BCEGS Classification </a:t>
            </a:r>
            <a:r>
              <a:rPr lang="en-US" sz="2000" dirty="0"/>
              <a:t>is based on classification table as posted on the MSRB website and credit table from manual of rules and procedures. Commercial credit modifiers are .98, .94, or .90 based on BCEGS classification. </a:t>
            </a:r>
          </a:p>
          <a:p>
            <a:r>
              <a:rPr lang="en-US" sz="2000" b="1" dirty="0"/>
              <a:t>Rating Algorithm </a:t>
            </a:r>
            <a:r>
              <a:rPr lang="en-US" sz="2000" dirty="0"/>
              <a:t>rate applies to limit per $100 (if $1M maximum apply rate to 10,000):</a:t>
            </a:r>
          </a:p>
          <a:p>
            <a:pPr marL="0" indent="0">
              <a:buNone/>
            </a:pPr>
            <a:r>
              <a:rPr lang="en-US" sz="2000" dirty="0"/>
              <a:t>Base rate X zone X coinsurance X deductible X BCEGS (if applicable with valid C/O) </a:t>
            </a:r>
          </a:p>
          <a:p>
            <a:pPr marL="0" indent="0">
              <a:buNone/>
            </a:pPr>
            <a:r>
              <a:rPr lang="en-US" sz="2000" dirty="0"/>
              <a:t>Example:</a:t>
            </a:r>
          </a:p>
          <a:p>
            <a:pPr marL="0" indent="0">
              <a:buNone/>
            </a:pPr>
            <a:r>
              <a:rPr lang="en-US" sz="2000" dirty="0"/>
              <a:t>Frame Apartment – habitational – zone A – total bldg. values $3.5M (2% deductible) – policy limit is $1M maximum limit</a:t>
            </a:r>
          </a:p>
          <a:p>
            <a:pPr marL="0" indent="0">
              <a:buNone/>
            </a:pPr>
            <a:r>
              <a:rPr lang="en-US" sz="2000" dirty="0"/>
              <a:t>4.01 X 1.00 X 2.5 X 1.00 = 10.025 X 10,000 = $100,250 premium (system will round differently but this will be close). </a:t>
            </a:r>
          </a:p>
          <a:p>
            <a:pPr marL="0" indent="0">
              <a:buNone/>
            </a:pPr>
            <a:r>
              <a:rPr lang="en-US" sz="2000" dirty="0"/>
              <a:t>Add $40 per building for policy service fee capped at 10 per policy - $50 per building if replacement cost is chosen. </a:t>
            </a:r>
          </a:p>
          <a:p>
            <a:pPr marL="0" indent="0">
              <a:buNone/>
            </a:pPr>
            <a:endParaRPr lang="en-US" sz="2000" dirty="0"/>
          </a:p>
          <a:p>
            <a:pPr marL="0" indent="0">
              <a:buNone/>
            </a:pPr>
            <a:endParaRPr lang="en-US" sz="2000" dirty="0"/>
          </a:p>
          <a:p>
            <a:pPr marL="0" indent="0">
              <a:buNone/>
            </a:pPr>
            <a:endParaRPr lang="en-US" sz="2000" dirty="0"/>
          </a:p>
          <a:p>
            <a:endParaRPr lang="en-US" dirty="0"/>
          </a:p>
        </p:txBody>
      </p:sp>
    </p:spTree>
    <p:extLst>
      <p:ext uri="{BB962C8B-B14F-4D97-AF65-F5344CB8AC3E}">
        <p14:creationId xmlns:p14="http://schemas.microsoft.com/office/powerpoint/2010/main" val="3933511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1962-EC38-11D7-BA8F-16F7DEFB2995}"/>
              </a:ext>
            </a:extLst>
          </p:cNvPr>
          <p:cNvSpPr>
            <a:spLocks noGrp="1"/>
          </p:cNvSpPr>
          <p:nvPr>
            <p:ph type="title"/>
          </p:nvPr>
        </p:nvSpPr>
        <p:spPr>
          <a:xfrm>
            <a:off x="838200" y="288286"/>
            <a:ext cx="10515600" cy="661418"/>
          </a:xfrm>
        </p:spPr>
        <p:txBody>
          <a:bodyPr>
            <a:normAutofit/>
          </a:bodyPr>
          <a:lstStyle/>
          <a:p>
            <a:pPr algn="ctr"/>
            <a:r>
              <a:rPr lang="en-US" sz="3200" dirty="0"/>
              <a:t>Commercial Rating Continued</a:t>
            </a:r>
          </a:p>
        </p:txBody>
      </p:sp>
      <p:sp>
        <p:nvSpPr>
          <p:cNvPr id="3" name="Content Placeholder 2">
            <a:extLst>
              <a:ext uri="{FF2B5EF4-FFF2-40B4-BE49-F238E27FC236}">
                <a16:creationId xmlns:a16="http://schemas.microsoft.com/office/drawing/2014/main" id="{5DBF8AF3-51E6-2816-92CF-057C3DC66161}"/>
              </a:ext>
            </a:extLst>
          </p:cNvPr>
          <p:cNvSpPr>
            <a:spLocks noGrp="1"/>
          </p:cNvSpPr>
          <p:nvPr>
            <p:ph idx="1"/>
          </p:nvPr>
        </p:nvSpPr>
        <p:spPr>
          <a:xfrm>
            <a:off x="1021976" y="1229373"/>
            <a:ext cx="10447084" cy="5728519"/>
          </a:xfrm>
        </p:spPr>
        <p:txBody>
          <a:bodyPr>
            <a:normAutofit lnSpcReduction="10000"/>
          </a:bodyPr>
          <a:lstStyle/>
          <a:p>
            <a:r>
              <a:rPr lang="en-US" sz="2000" dirty="0"/>
              <a:t>There are commercial special rate classifications for unique structures/construction types:</a:t>
            </a:r>
          </a:p>
          <a:p>
            <a:r>
              <a:rPr lang="en-US" sz="2000" dirty="0"/>
              <a:t>Some “S” classification base rates examples (structures over water are not coverage eligible):</a:t>
            </a:r>
          </a:p>
          <a:p>
            <a:r>
              <a:rPr lang="en-US" sz="2000" dirty="0"/>
              <a:t>S73 – Awnings – cloth – 30.127 </a:t>
            </a:r>
          </a:p>
          <a:p>
            <a:r>
              <a:rPr lang="en-US" sz="2000" dirty="0"/>
              <a:t>S75 – Fence – Wood – 30.127</a:t>
            </a:r>
          </a:p>
          <a:p>
            <a:r>
              <a:rPr lang="en-US" sz="2000" dirty="0"/>
              <a:t>S23 – Fence- Iron/Steel/Masonry – 3.246</a:t>
            </a:r>
            <a:endParaRPr lang="en-US" sz="2000" dirty="0">
              <a:highlight>
                <a:srgbClr val="FFFF00"/>
              </a:highlight>
            </a:endParaRPr>
          </a:p>
          <a:p>
            <a:r>
              <a:rPr lang="en-US" sz="2000" dirty="0"/>
              <a:t>S37- Church Sanctuary Frame – 5.180</a:t>
            </a:r>
          </a:p>
          <a:p>
            <a:r>
              <a:rPr lang="en-US" sz="2000" dirty="0"/>
              <a:t>S30 – Church Sanctuary Masonry – 4.720</a:t>
            </a:r>
          </a:p>
          <a:p>
            <a:r>
              <a:rPr lang="en-US" sz="2000" dirty="0"/>
              <a:t>S57 – Shed – 12.208</a:t>
            </a:r>
          </a:p>
          <a:p>
            <a:r>
              <a:rPr lang="en-US" sz="2000" dirty="0"/>
              <a:t>S85 – Frame Sign – 60.077</a:t>
            </a:r>
          </a:p>
          <a:p>
            <a:r>
              <a:rPr lang="en-US" sz="2000" dirty="0"/>
              <a:t>S67 – Metal/Steel Sign – 17.388</a:t>
            </a:r>
          </a:p>
          <a:p>
            <a:r>
              <a:rPr lang="en-US" sz="2000" dirty="0"/>
              <a:t>S57 – Open Canopy – 12.208</a:t>
            </a:r>
          </a:p>
          <a:p>
            <a:r>
              <a:rPr lang="en-US" sz="2000" dirty="0"/>
              <a:t>S29 – Playground Equip – 3.520</a:t>
            </a:r>
          </a:p>
          <a:p>
            <a:endParaRPr lang="en-US" sz="2400" dirty="0"/>
          </a:p>
          <a:p>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3346436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6" name="Freeform: Shape 95">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98" name="Freeform: Shape 97">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00" name="Freeform: Shape 99">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2"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03" name="Freeform: Shape 102">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4" name="Freeform: Shape 103">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5" name="Freeform: Shape 104">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06" name="Freeform: Shape 105">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7" name="Freeform: Shape 106">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08" name="Freeform: Shape 107">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09" name="Freeform: Shape 108">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11"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112" name="Freeform: Shape 111">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113" name="Freeform: Shape 112">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14" name="Freeform: Shape 113">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115" name="Freeform: Shape 114">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16" name="Freeform: Shape 115">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17" name="Freeform: Shape 116">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18" name="Freeform: Shape 117">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120" name="Rectangle 119">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2" name="Rectangle 121">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4" name="Rectangle 123">
            <a:extLst>
              <a:ext uri="{FF2B5EF4-FFF2-40B4-BE49-F238E27FC236}">
                <a16:creationId xmlns:a16="http://schemas.microsoft.com/office/drawing/2014/main" id="{60E728E6-A07E-4A6C-AB92-D56E1402F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4" descr="Close-up of hopscotch on a sidewalk">
            <a:extLst>
              <a:ext uri="{FF2B5EF4-FFF2-40B4-BE49-F238E27FC236}">
                <a16:creationId xmlns:a16="http://schemas.microsoft.com/office/drawing/2014/main" id="{81BF409C-8C86-806E-9BDD-4AB85BE44BA9}"/>
              </a:ext>
            </a:extLst>
          </p:cNvPr>
          <p:cNvPicPr>
            <a:picLocks noChangeAspect="1"/>
          </p:cNvPicPr>
          <p:nvPr/>
        </p:nvPicPr>
        <p:blipFill rotWithShape="1">
          <a:blip r:embed="rId2">
            <a:alphaModFix amt="70000"/>
          </a:blip>
          <a:srcRect t="8378" r="-1" b="7348"/>
          <a:stretch/>
        </p:blipFill>
        <p:spPr>
          <a:xfrm>
            <a:off x="10849" y="52488"/>
            <a:ext cx="12188932" cy="6856614"/>
          </a:xfrm>
          <a:prstGeom prst="rect">
            <a:avLst/>
          </a:prstGeom>
        </p:spPr>
      </p:pic>
      <p:sp>
        <p:nvSpPr>
          <p:cNvPr id="3" name="Title 2">
            <a:extLst>
              <a:ext uri="{FF2B5EF4-FFF2-40B4-BE49-F238E27FC236}">
                <a16:creationId xmlns:a16="http://schemas.microsoft.com/office/drawing/2014/main" id="{056748B9-32C5-7323-B77D-0A0867F0D44A}"/>
              </a:ext>
            </a:extLst>
          </p:cNvPr>
          <p:cNvSpPr>
            <a:spLocks noGrp="1"/>
          </p:cNvSpPr>
          <p:nvPr>
            <p:ph type="title"/>
          </p:nvPr>
        </p:nvSpPr>
        <p:spPr>
          <a:xfrm>
            <a:off x="1047052" y="-60597"/>
            <a:ext cx="10190071" cy="3145855"/>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Guidewire Policy System </a:t>
            </a:r>
          </a:p>
        </p:txBody>
      </p:sp>
      <p:sp>
        <p:nvSpPr>
          <p:cNvPr id="2" name="Content Placeholder 1">
            <a:extLst>
              <a:ext uri="{FF2B5EF4-FFF2-40B4-BE49-F238E27FC236}">
                <a16:creationId xmlns:a16="http://schemas.microsoft.com/office/drawing/2014/main" id="{D8A51293-00C9-7236-0758-BEA27D8B2404}"/>
              </a:ext>
            </a:extLst>
          </p:cNvPr>
          <p:cNvSpPr>
            <a:spLocks noGrp="1"/>
          </p:cNvSpPr>
          <p:nvPr>
            <p:ph idx="1"/>
          </p:nvPr>
        </p:nvSpPr>
        <p:spPr>
          <a:xfrm>
            <a:off x="1218708" y="4069780"/>
            <a:ext cx="9781327" cy="2056617"/>
          </a:xfrm>
        </p:spPr>
        <p:txBody>
          <a:bodyPr vert="horz" lIns="91440" tIns="45720" rIns="91440" bIns="45720" rtlCol="0" anchor="t">
            <a:normAutofit/>
          </a:bodyPr>
          <a:lstStyle/>
          <a:p>
            <a:pPr marL="0" indent="0" algn="ctr">
              <a:buNone/>
            </a:pPr>
            <a:r>
              <a:rPr lang="en-US" u="sng" dirty="0">
                <a:solidFill>
                  <a:schemeClr val="accent6">
                    <a:lumMod val="40000"/>
                    <a:lumOff val="60000"/>
                  </a:schemeClr>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https://model-mwua.iscs.com/innovation</a:t>
            </a:r>
            <a:endParaRPr lang="en-US" dirty="0">
              <a:solidFill>
                <a:schemeClr val="accent6">
                  <a:lumMod val="40000"/>
                  <a:lumOff val="60000"/>
                </a:schemeClr>
              </a:solidFill>
              <a:effectLst/>
              <a:latin typeface="Calibri" panose="020F0502020204030204" pitchFamily="34" charset="0"/>
              <a:ea typeface="Calibri" panose="020F0502020204030204" pitchFamily="34" charset="0"/>
            </a:endParaRPr>
          </a:p>
          <a:p>
            <a:pPr marL="0" indent="0" algn="ctr">
              <a:buNone/>
            </a:pPr>
            <a:endParaRPr lang="en-US" sz="2200" dirty="0">
              <a:solidFill>
                <a:schemeClr val="accent6">
                  <a:lumMod val="20000"/>
                  <a:lumOff val="80000"/>
                </a:schemeClr>
              </a:solidFill>
            </a:endParaRPr>
          </a:p>
          <a:p>
            <a:pPr marL="0" indent="0" algn="ctr">
              <a:buNone/>
            </a:pPr>
            <a:endParaRPr lang="en-US" sz="2200" dirty="0">
              <a:solidFill>
                <a:srgbClr val="FFFFFF"/>
              </a:solidFill>
            </a:endParaRPr>
          </a:p>
          <a:p>
            <a:pPr marL="0" indent="0" algn="ctr">
              <a:buNone/>
            </a:pPr>
            <a:endParaRPr lang="en-US" sz="2200" kern="1200" dirty="0">
              <a:solidFill>
                <a:srgbClr val="FFFFFF"/>
              </a:solidFill>
              <a:latin typeface="+mn-lt"/>
              <a:ea typeface="+mn-ea"/>
              <a:cs typeface="+mn-cs"/>
            </a:endParaRPr>
          </a:p>
        </p:txBody>
      </p:sp>
      <p:grpSp>
        <p:nvGrpSpPr>
          <p:cNvPr id="126"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27" name="Freeform: Shape 126">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128" name="Freeform: Shape 127">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129" name="Freeform: Shape 128">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130" name="Freeform: Shape 129">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131" name="Freeform: Shape 130">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132" name="Freeform: Shape 131">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133" name="Freeform: Shape 132">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135" name="Group 134">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23216" y="3924272"/>
            <a:ext cx="118872" cy="118872"/>
            <a:chOff x="1175347" y="3733800"/>
            <a:chExt cx="118872" cy="118872"/>
          </a:xfrm>
        </p:grpSpPr>
        <p:cxnSp>
          <p:nvCxnSpPr>
            <p:cNvPr id="136" name="Straight Connector 135">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37" name="Straight Connector 136">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139"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40"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42" name="Freeform: Shape 141">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143" name="Freeform: Shape 142">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144" name="Freeform: Shape 143">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145" name="Freeform: Shape 144">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146" name="Freeform: Shape 145">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147" name="Freeform: Shape 146">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148" name="Freeform: Shape 147">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141" name="Freeform: Shape 140">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20822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1" name="Rectangle 6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63" name="Top left">
            <a:extLst>
              <a:ext uri="{FF2B5EF4-FFF2-40B4-BE49-F238E27FC236}">
                <a16:creationId xmlns:a16="http://schemas.microsoft.com/office/drawing/2014/main" id="{32D15CB3-AC64-41F7-86F8-22A111F3D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64" name="Freeform: Shape 63">
              <a:extLst>
                <a:ext uri="{FF2B5EF4-FFF2-40B4-BE49-F238E27FC236}">
                  <a16:creationId xmlns:a16="http://schemas.microsoft.com/office/drawing/2014/main" id="{9B8FAC53-55F6-4B51-8FAD-977E5E7D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5" name="Freeform: Shape 64">
              <a:extLst>
                <a:ext uri="{FF2B5EF4-FFF2-40B4-BE49-F238E27FC236}">
                  <a16:creationId xmlns:a16="http://schemas.microsoft.com/office/drawing/2014/main" id="{BC29D267-CD4D-4FD7-8F45-1C8FB4235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 name="Freeform: Shape 65">
              <a:extLst>
                <a:ext uri="{FF2B5EF4-FFF2-40B4-BE49-F238E27FC236}">
                  <a16:creationId xmlns:a16="http://schemas.microsoft.com/office/drawing/2014/main" id="{0EFC9A2B-D1CA-4247-836D-EAB80EB5E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Freeform: Shape 66">
              <a:extLst>
                <a:ext uri="{FF2B5EF4-FFF2-40B4-BE49-F238E27FC236}">
                  <a16:creationId xmlns:a16="http://schemas.microsoft.com/office/drawing/2014/main" id="{F4F9AB28-B3F0-425B-8E51-E16DDB853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Freeform: Shape 67">
              <a:extLst>
                <a:ext uri="{FF2B5EF4-FFF2-40B4-BE49-F238E27FC236}">
                  <a16:creationId xmlns:a16="http://schemas.microsoft.com/office/drawing/2014/main" id="{891B00CE-2CF5-4DF1-A345-4516E2E83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Freeform: Shape 68">
              <a:extLst>
                <a:ext uri="{FF2B5EF4-FFF2-40B4-BE49-F238E27FC236}">
                  <a16:creationId xmlns:a16="http://schemas.microsoft.com/office/drawing/2014/main" id="{8B332657-F1E9-428F-BA70-8DD848E55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Freeform: Shape 69">
              <a:extLst>
                <a:ext uri="{FF2B5EF4-FFF2-40B4-BE49-F238E27FC236}">
                  <a16:creationId xmlns:a16="http://schemas.microsoft.com/office/drawing/2014/main" id="{766A6EF8-94C7-4127-9EF9-584AD6885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Freeform: Shape 70">
              <a:extLst>
                <a:ext uri="{FF2B5EF4-FFF2-40B4-BE49-F238E27FC236}">
                  <a16:creationId xmlns:a16="http://schemas.microsoft.com/office/drawing/2014/main" id="{3B1C2001-8549-4C7B-86AB-049B0C99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86C9F4A5-909C-9DB5-F9DA-7C3F8327D066}"/>
              </a:ext>
            </a:extLst>
          </p:cNvPr>
          <p:cNvSpPr>
            <a:spLocks noGrp="1"/>
          </p:cNvSpPr>
          <p:nvPr>
            <p:ph type="title"/>
          </p:nvPr>
        </p:nvSpPr>
        <p:spPr>
          <a:xfrm>
            <a:off x="1280477" y="13295"/>
            <a:ext cx="9988166" cy="1499401"/>
          </a:xfrm>
        </p:spPr>
        <p:txBody>
          <a:bodyPr>
            <a:normAutofit/>
          </a:bodyPr>
          <a:lstStyle/>
          <a:p>
            <a:pPr algn="ctr"/>
            <a:r>
              <a:rPr lang="en-US" dirty="0"/>
              <a:t>New Quote/Application Tips</a:t>
            </a:r>
            <a:endParaRPr lang="en-US"/>
          </a:p>
        </p:txBody>
      </p:sp>
      <p:grpSp>
        <p:nvGrpSpPr>
          <p:cNvPr id="73" name="Bottom Right">
            <a:extLst>
              <a:ext uri="{FF2B5EF4-FFF2-40B4-BE49-F238E27FC236}">
                <a16:creationId xmlns:a16="http://schemas.microsoft.com/office/drawing/2014/main" id="{921D9B61-CDA2-49D1-82AA-534691496F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74" name="Graphic 157">
              <a:extLst>
                <a:ext uri="{FF2B5EF4-FFF2-40B4-BE49-F238E27FC236}">
                  <a16:creationId xmlns:a16="http://schemas.microsoft.com/office/drawing/2014/main" id="{A202591B-301C-460E-801A-4C116AC08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76" name="Freeform: Shape 75">
                <a:extLst>
                  <a:ext uri="{FF2B5EF4-FFF2-40B4-BE49-F238E27FC236}">
                    <a16:creationId xmlns:a16="http://schemas.microsoft.com/office/drawing/2014/main" id="{257EC7EC-4934-4A65-B3AA-6AE3BD073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Freeform: Shape 76">
                <a:extLst>
                  <a:ext uri="{FF2B5EF4-FFF2-40B4-BE49-F238E27FC236}">
                    <a16:creationId xmlns:a16="http://schemas.microsoft.com/office/drawing/2014/main" id="{201FEC27-F3E2-41E5-8C3B-FF66A13D8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Freeform: Shape 77">
                <a:extLst>
                  <a:ext uri="{FF2B5EF4-FFF2-40B4-BE49-F238E27FC236}">
                    <a16:creationId xmlns:a16="http://schemas.microsoft.com/office/drawing/2014/main" id="{CBFE67A7-A995-43D6-8414-EBB2A758A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Freeform: Shape 78">
                <a:extLst>
                  <a:ext uri="{FF2B5EF4-FFF2-40B4-BE49-F238E27FC236}">
                    <a16:creationId xmlns:a16="http://schemas.microsoft.com/office/drawing/2014/main" id="{6DB28E40-FF5E-459D-B516-A16554BB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 name="Freeform: Shape 79">
                <a:extLst>
                  <a:ext uri="{FF2B5EF4-FFF2-40B4-BE49-F238E27FC236}">
                    <a16:creationId xmlns:a16="http://schemas.microsoft.com/office/drawing/2014/main" id="{9724247A-6615-4D27-80F0-339276282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Freeform: Shape 80">
                <a:extLst>
                  <a:ext uri="{FF2B5EF4-FFF2-40B4-BE49-F238E27FC236}">
                    <a16:creationId xmlns:a16="http://schemas.microsoft.com/office/drawing/2014/main" id="{495168B2-CEF6-486B-AD0C-D063CDD98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Freeform: Shape 81">
                <a:extLst>
                  <a:ext uri="{FF2B5EF4-FFF2-40B4-BE49-F238E27FC236}">
                    <a16:creationId xmlns:a16="http://schemas.microsoft.com/office/drawing/2014/main" id="{E27C133D-9749-4B34-9018-29F3FF86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75" name="Freeform: Shape 74">
              <a:extLst>
                <a:ext uri="{FF2B5EF4-FFF2-40B4-BE49-F238E27FC236}">
                  <a16:creationId xmlns:a16="http://schemas.microsoft.com/office/drawing/2014/main" id="{10388060-18B7-4BD6-A3C5-F6B8E1467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4" name="Content Placeholder 2">
            <a:extLst>
              <a:ext uri="{FF2B5EF4-FFF2-40B4-BE49-F238E27FC236}">
                <a16:creationId xmlns:a16="http://schemas.microsoft.com/office/drawing/2014/main" id="{E95FF239-47F6-C38B-B1C1-A69828EC4BA6}"/>
              </a:ext>
            </a:extLst>
          </p:cNvPr>
          <p:cNvGraphicFramePr>
            <a:graphicFrameLocks noGrp="1"/>
          </p:cNvGraphicFramePr>
          <p:nvPr>
            <p:ph idx="1"/>
            <p:extLst>
              <p:ext uri="{D42A27DB-BD31-4B8C-83A1-F6EECF244321}">
                <p14:modId xmlns:p14="http://schemas.microsoft.com/office/powerpoint/2010/main" val="786295168"/>
              </p:ext>
            </p:extLst>
          </p:nvPr>
        </p:nvGraphicFramePr>
        <p:xfrm>
          <a:off x="580369" y="1311479"/>
          <a:ext cx="10982090" cy="5206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6474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435" name="Rectangle 574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7437" name="Rectangle 5743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7439" name="Top left">
            <a:extLst>
              <a:ext uri="{FF2B5EF4-FFF2-40B4-BE49-F238E27FC236}">
                <a16:creationId xmlns:a16="http://schemas.microsoft.com/office/drawing/2014/main" id="{32D15CB3-AC64-41F7-86F8-22A111F3D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57440" name="Freeform: Shape 57439">
              <a:extLst>
                <a:ext uri="{FF2B5EF4-FFF2-40B4-BE49-F238E27FC236}">
                  <a16:creationId xmlns:a16="http://schemas.microsoft.com/office/drawing/2014/main" id="{9B8FAC53-55F6-4B51-8FAD-977E5E7D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7441" name="Freeform: Shape 57440">
              <a:extLst>
                <a:ext uri="{FF2B5EF4-FFF2-40B4-BE49-F238E27FC236}">
                  <a16:creationId xmlns:a16="http://schemas.microsoft.com/office/drawing/2014/main" id="{BC29D267-CD4D-4FD7-8F45-1C8FB4235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42" name="Freeform: Shape 57441">
              <a:extLst>
                <a:ext uri="{FF2B5EF4-FFF2-40B4-BE49-F238E27FC236}">
                  <a16:creationId xmlns:a16="http://schemas.microsoft.com/office/drawing/2014/main" id="{0EFC9A2B-D1CA-4247-836D-EAB80EB5E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43" name="Freeform: Shape 57442">
              <a:extLst>
                <a:ext uri="{FF2B5EF4-FFF2-40B4-BE49-F238E27FC236}">
                  <a16:creationId xmlns:a16="http://schemas.microsoft.com/office/drawing/2014/main" id="{F4F9AB28-B3F0-425B-8E51-E16DDB853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44" name="Freeform: Shape 57443">
              <a:extLst>
                <a:ext uri="{FF2B5EF4-FFF2-40B4-BE49-F238E27FC236}">
                  <a16:creationId xmlns:a16="http://schemas.microsoft.com/office/drawing/2014/main" id="{891B00CE-2CF5-4DF1-A345-4516E2E83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45" name="Freeform: Shape 57444">
              <a:extLst>
                <a:ext uri="{FF2B5EF4-FFF2-40B4-BE49-F238E27FC236}">
                  <a16:creationId xmlns:a16="http://schemas.microsoft.com/office/drawing/2014/main" id="{8B332657-F1E9-428F-BA70-8DD848E55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46" name="Freeform: Shape 57445">
              <a:extLst>
                <a:ext uri="{FF2B5EF4-FFF2-40B4-BE49-F238E27FC236}">
                  <a16:creationId xmlns:a16="http://schemas.microsoft.com/office/drawing/2014/main" id="{766A6EF8-94C7-4127-9EF9-584AD6885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47" name="Freeform: Shape 57446">
              <a:extLst>
                <a:ext uri="{FF2B5EF4-FFF2-40B4-BE49-F238E27FC236}">
                  <a16:creationId xmlns:a16="http://schemas.microsoft.com/office/drawing/2014/main" id="{3B1C2001-8549-4C7B-86AB-049B0C99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3" name="Title 2"/>
          <p:cNvSpPr>
            <a:spLocks noGrp="1"/>
          </p:cNvSpPr>
          <p:nvPr>
            <p:ph type="title"/>
          </p:nvPr>
        </p:nvSpPr>
        <p:spPr>
          <a:xfrm>
            <a:off x="1189683" y="297258"/>
            <a:ext cx="9988166" cy="1499401"/>
          </a:xfrm>
        </p:spPr>
        <p:txBody>
          <a:bodyPr>
            <a:normAutofit/>
          </a:bodyPr>
          <a:lstStyle/>
          <a:p>
            <a:pPr algn="ctr">
              <a:defRPr/>
            </a:pPr>
            <a:r>
              <a:rPr lang="en-US" altLang="en-US" dirty="0"/>
              <a:t>New Application Important Points</a:t>
            </a:r>
            <a:br>
              <a:rPr lang="en-US" altLang="en-US" dirty="0"/>
            </a:br>
            <a:endParaRPr lang="en-US" dirty="0"/>
          </a:p>
        </p:txBody>
      </p:sp>
      <p:grpSp>
        <p:nvGrpSpPr>
          <p:cNvPr id="57449" name="Bottom Right">
            <a:extLst>
              <a:ext uri="{FF2B5EF4-FFF2-40B4-BE49-F238E27FC236}">
                <a16:creationId xmlns:a16="http://schemas.microsoft.com/office/drawing/2014/main" id="{921D9B61-CDA2-49D1-82AA-534691496F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57450" name="Graphic 157">
              <a:extLst>
                <a:ext uri="{FF2B5EF4-FFF2-40B4-BE49-F238E27FC236}">
                  <a16:creationId xmlns:a16="http://schemas.microsoft.com/office/drawing/2014/main" id="{A202591B-301C-460E-801A-4C116AC08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57452" name="Freeform: Shape 57451">
                <a:extLst>
                  <a:ext uri="{FF2B5EF4-FFF2-40B4-BE49-F238E27FC236}">
                    <a16:creationId xmlns:a16="http://schemas.microsoft.com/office/drawing/2014/main" id="{257EC7EC-4934-4A65-B3AA-6AE3BD073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53" name="Freeform: Shape 57452">
                <a:extLst>
                  <a:ext uri="{FF2B5EF4-FFF2-40B4-BE49-F238E27FC236}">
                    <a16:creationId xmlns:a16="http://schemas.microsoft.com/office/drawing/2014/main" id="{201FEC27-F3E2-41E5-8C3B-FF66A13D8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54" name="Freeform: Shape 57453">
                <a:extLst>
                  <a:ext uri="{FF2B5EF4-FFF2-40B4-BE49-F238E27FC236}">
                    <a16:creationId xmlns:a16="http://schemas.microsoft.com/office/drawing/2014/main" id="{CBFE67A7-A995-43D6-8414-EBB2A758A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55" name="Freeform: Shape 57454">
                <a:extLst>
                  <a:ext uri="{FF2B5EF4-FFF2-40B4-BE49-F238E27FC236}">
                    <a16:creationId xmlns:a16="http://schemas.microsoft.com/office/drawing/2014/main" id="{6DB28E40-FF5E-459D-B516-A16554BB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56" name="Freeform: Shape 57455">
                <a:extLst>
                  <a:ext uri="{FF2B5EF4-FFF2-40B4-BE49-F238E27FC236}">
                    <a16:creationId xmlns:a16="http://schemas.microsoft.com/office/drawing/2014/main" id="{9724247A-6615-4D27-80F0-339276282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57" name="Freeform: Shape 57456">
                <a:extLst>
                  <a:ext uri="{FF2B5EF4-FFF2-40B4-BE49-F238E27FC236}">
                    <a16:creationId xmlns:a16="http://schemas.microsoft.com/office/drawing/2014/main" id="{495168B2-CEF6-486B-AD0C-D063CDD98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458" name="Freeform: Shape 57457">
                <a:extLst>
                  <a:ext uri="{FF2B5EF4-FFF2-40B4-BE49-F238E27FC236}">
                    <a16:creationId xmlns:a16="http://schemas.microsoft.com/office/drawing/2014/main" id="{E27C133D-9749-4B34-9018-29F3FF86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57451" name="Freeform: Shape 57450">
              <a:extLst>
                <a:ext uri="{FF2B5EF4-FFF2-40B4-BE49-F238E27FC236}">
                  <a16:creationId xmlns:a16="http://schemas.microsoft.com/office/drawing/2014/main" id="{10388060-18B7-4BD6-A3C5-F6B8E1467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7348" name="Content Placeholder 1">
            <a:extLst>
              <a:ext uri="{FF2B5EF4-FFF2-40B4-BE49-F238E27FC236}">
                <a16:creationId xmlns:a16="http://schemas.microsoft.com/office/drawing/2014/main" id="{565D7866-6F94-AF20-BD6A-C4F6562AC84B}"/>
              </a:ext>
            </a:extLst>
          </p:cNvPr>
          <p:cNvGraphicFramePr>
            <a:graphicFrameLocks noGrp="1"/>
          </p:cNvGraphicFramePr>
          <p:nvPr>
            <p:ph idx="1"/>
            <p:extLst>
              <p:ext uri="{D42A27DB-BD31-4B8C-83A1-F6EECF244321}">
                <p14:modId xmlns:p14="http://schemas.microsoft.com/office/powerpoint/2010/main" val="2834252147"/>
              </p:ext>
            </p:extLst>
          </p:nvPr>
        </p:nvGraphicFramePr>
        <p:xfrm>
          <a:off x="652851" y="1354364"/>
          <a:ext cx="10982090" cy="5015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1488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5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6" name="Rectangle 6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07" name="Top left">
            <a:extLst>
              <a:ext uri="{FF2B5EF4-FFF2-40B4-BE49-F238E27FC236}">
                <a16:creationId xmlns:a16="http://schemas.microsoft.com/office/drawing/2014/main" id="{465E612B-616F-44E5-A649-F2B268BA35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64" name="Freeform: Shape 63">
              <a:extLst>
                <a:ext uri="{FF2B5EF4-FFF2-40B4-BE49-F238E27FC236}">
                  <a16:creationId xmlns:a16="http://schemas.microsoft.com/office/drawing/2014/main" id="{1EC7E917-E00E-4F17-A6FD-C06E2A0E6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5" name="Freeform: Shape 64">
              <a:extLst>
                <a:ext uri="{FF2B5EF4-FFF2-40B4-BE49-F238E27FC236}">
                  <a16:creationId xmlns:a16="http://schemas.microsoft.com/office/drawing/2014/main" id="{5DC22FD5-AD33-49ED-BA45-6B1575AE9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 name="Freeform: Shape 65">
              <a:extLst>
                <a:ext uri="{FF2B5EF4-FFF2-40B4-BE49-F238E27FC236}">
                  <a16:creationId xmlns:a16="http://schemas.microsoft.com/office/drawing/2014/main" id="{3CE6B6BE-6BA0-4FA9-9357-11CF01DD7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Freeform: Shape 66">
              <a:extLst>
                <a:ext uri="{FF2B5EF4-FFF2-40B4-BE49-F238E27FC236}">
                  <a16:creationId xmlns:a16="http://schemas.microsoft.com/office/drawing/2014/main" id="{61E614B3-1BDA-44CE-95AD-B3761310B3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Freeform: Shape 67">
              <a:extLst>
                <a:ext uri="{FF2B5EF4-FFF2-40B4-BE49-F238E27FC236}">
                  <a16:creationId xmlns:a16="http://schemas.microsoft.com/office/drawing/2014/main" id="{5314DAA0-3957-4D55-A6E3-D3E50D538E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Freeform: Shape 68">
              <a:extLst>
                <a:ext uri="{FF2B5EF4-FFF2-40B4-BE49-F238E27FC236}">
                  <a16:creationId xmlns:a16="http://schemas.microsoft.com/office/drawing/2014/main" id="{CAF505DE-53C7-4F00-9B3B-FEF811F6D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Freeform: Shape 69">
              <a:extLst>
                <a:ext uri="{FF2B5EF4-FFF2-40B4-BE49-F238E27FC236}">
                  <a16:creationId xmlns:a16="http://schemas.microsoft.com/office/drawing/2014/main" id="{98F8A569-D303-4FE8-8507-C7FA3E90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Freeform: Shape 70">
              <a:extLst>
                <a:ext uri="{FF2B5EF4-FFF2-40B4-BE49-F238E27FC236}">
                  <a16:creationId xmlns:a16="http://schemas.microsoft.com/office/drawing/2014/main" id="{E34BA33D-B77C-4F97-90ED-55051362C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264A550D-318C-B98B-D528-007E04F16847}"/>
              </a:ext>
            </a:extLst>
          </p:cNvPr>
          <p:cNvSpPr>
            <a:spLocks noGrp="1"/>
          </p:cNvSpPr>
          <p:nvPr>
            <p:ph type="title"/>
          </p:nvPr>
        </p:nvSpPr>
        <p:spPr>
          <a:xfrm>
            <a:off x="1121499" y="-140939"/>
            <a:ext cx="9988166" cy="1667196"/>
          </a:xfrm>
        </p:spPr>
        <p:txBody>
          <a:bodyPr>
            <a:normAutofit/>
          </a:bodyPr>
          <a:lstStyle/>
          <a:p>
            <a:pPr algn="ctr"/>
            <a:r>
              <a:rPr lang="en-US" dirty="0"/>
              <a:t>Endorsements</a:t>
            </a:r>
          </a:p>
        </p:txBody>
      </p:sp>
      <p:grpSp>
        <p:nvGrpSpPr>
          <p:cNvPr id="108" name="Bottom Right">
            <a:extLst>
              <a:ext uri="{FF2B5EF4-FFF2-40B4-BE49-F238E27FC236}">
                <a16:creationId xmlns:a16="http://schemas.microsoft.com/office/drawing/2014/main" id="{ADB812D4-854E-4DD6-A613-797C10E75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74" name="Graphic 157">
              <a:extLst>
                <a:ext uri="{FF2B5EF4-FFF2-40B4-BE49-F238E27FC236}">
                  <a16:creationId xmlns:a16="http://schemas.microsoft.com/office/drawing/2014/main" id="{D97CFE60-FA19-428A-A02C-B541878C9BA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76" name="Freeform: Shape 75">
                <a:extLst>
                  <a:ext uri="{FF2B5EF4-FFF2-40B4-BE49-F238E27FC236}">
                    <a16:creationId xmlns:a16="http://schemas.microsoft.com/office/drawing/2014/main" id="{0562F5F8-0562-4FE0-B3AD-5E49C1B61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Freeform: Shape 76">
                <a:extLst>
                  <a:ext uri="{FF2B5EF4-FFF2-40B4-BE49-F238E27FC236}">
                    <a16:creationId xmlns:a16="http://schemas.microsoft.com/office/drawing/2014/main" id="{E32D6A65-08E4-4AF8-AEE6-F180D12FB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Freeform: Shape 77">
                <a:extLst>
                  <a:ext uri="{FF2B5EF4-FFF2-40B4-BE49-F238E27FC236}">
                    <a16:creationId xmlns:a16="http://schemas.microsoft.com/office/drawing/2014/main" id="{BB7FDAC0-E6E6-4AB4-8235-A23232BCC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Freeform: Shape 78">
                <a:extLst>
                  <a:ext uri="{FF2B5EF4-FFF2-40B4-BE49-F238E27FC236}">
                    <a16:creationId xmlns:a16="http://schemas.microsoft.com/office/drawing/2014/main" id="{ADF11930-DCC4-4A0E-9F9D-68BE14348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 name="Freeform: Shape 79">
                <a:extLst>
                  <a:ext uri="{FF2B5EF4-FFF2-40B4-BE49-F238E27FC236}">
                    <a16:creationId xmlns:a16="http://schemas.microsoft.com/office/drawing/2014/main" id="{6D85B5BC-031D-4CF5-9B96-5A3063EA8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Freeform: Shape 80">
                <a:extLst>
                  <a:ext uri="{FF2B5EF4-FFF2-40B4-BE49-F238E27FC236}">
                    <a16:creationId xmlns:a16="http://schemas.microsoft.com/office/drawing/2014/main" id="{DB23B211-EDE9-44BA-A81A-C5DC3F886D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Freeform: Shape 81">
                <a:extLst>
                  <a:ext uri="{FF2B5EF4-FFF2-40B4-BE49-F238E27FC236}">
                    <a16:creationId xmlns:a16="http://schemas.microsoft.com/office/drawing/2014/main" id="{42C80F66-435F-46CD-BC2E-3EA62444F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75" name="Freeform: Shape 74">
              <a:extLst>
                <a:ext uri="{FF2B5EF4-FFF2-40B4-BE49-F238E27FC236}">
                  <a16:creationId xmlns:a16="http://schemas.microsoft.com/office/drawing/2014/main" id="{C5A2D0DC-5F34-44DC-9930-8C7B42BFEE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700DD8CF-821F-645A-B599-34630E0E8ED0}"/>
              </a:ext>
            </a:extLst>
          </p:cNvPr>
          <p:cNvGraphicFramePr>
            <a:graphicFrameLocks noGrp="1"/>
          </p:cNvGraphicFramePr>
          <p:nvPr>
            <p:ph idx="1"/>
            <p:extLst>
              <p:ext uri="{D42A27DB-BD31-4B8C-83A1-F6EECF244321}">
                <p14:modId xmlns:p14="http://schemas.microsoft.com/office/powerpoint/2010/main" val="1078163900"/>
              </p:ext>
            </p:extLst>
          </p:nvPr>
        </p:nvGraphicFramePr>
        <p:xfrm>
          <a:off x="754979" y="1551087"/>
          <a:ext cx="10721206" cy="4558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001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2" name="Top Left">
            <a:extLst>
              <a:ext uri="{FF2B5EF4-FFF2-40B4-BE49-F238E27FC236}">
                <a16:creationId xmlns:a16="http://schemas.microsoft.com/office/drawing/2014/main" id="{FADD1535-ED83-48B3-8EB1-671A080F0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73" name="Freeform: Shape 13">
              <a:extLst>
                <a:ext uri="{FF2B5EF4-FFF2-40B4-BE49-F238E27FC236}">
                  <a16:creationId xmlns:a16="http://schemas.microsoft.com/office/drawing/2014/main" id="{E70C64DB-421C-4FFD-8EB1-A7D1A5DC1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4" name="Freeform: Shape 14">
              <a:extLst>
                <a:ext uri="{FF2B5EF4-FFF2-40B4-BE49-F238E27FC236}">
                  <a16:creationId xmlns:a16="http://schemas.microsoft.com/office/drawing/2014/main" id="{5C04BFFB-0C30-49E1-B4F0-24353121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75" name="Freeform: Shape 15">
              <a:extLst>
                <a:ext uri="{FF2B5EF4-FFF2-40B4-BE49-F238E27FC236}">
                  <a16:creationId xmlns:a16="http://schemas.microsoft.com/office/drawing/2014/main" id="{368C7354-F4EF-4BC5-BF44-01614E0B9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76" name="Freeform: Shape 16">
              <a:extLst>
                <a:ext uri="{FF2B5EF4-FFF2-40B4-BE49-F238E27FC236}">
                  <a16:creationId xmlns:a16="http://schemas.microsoft.com/office/drawing/2014/main" id="{145981B8-FB15-43E7-B1CE-AE4A5E9B1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77" name="Freeform: Shape 17">
              <a:extLst>
                <a:ext uri="{FF2B5EF4-FFF2-40B4-BE49-F238E27FC236}">
                  <a16:creationId xmlns:a16="http://schemas.microsoft.com/office/drawing/2014/main" id="{75F05D22-2B12-4452-A804-346878D55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78" name="Freeform: Shape 18">
              <a:extLst>
                <a:ext uri="{FF2B5EF4-FFF2-40B4-BE49-F238E27FC236}">
                  <a16:creationId xmlns:a16="http://schemas.microsoft.com/office/drawing/2014/main" id="{7B26EE6B-DF99-4B8A-8859-82A92A59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79" name="Freeform: Shape 19">
              <a:extLst>
                <a:ext uri="{FF2B5EF4-FFF2-40B4-BE49-F238E27FC236}">
                  <a16:creationId xmlns:a16="http://schemas.microsoft.com/office/drawing/2014/main" id="{CE8FB053-1663-44BA-8128-0C19BD762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80" name="Freeform: Shape 20">
              <a:extLst>
                <a:ext uri="{FF2B5EF4-FFF2-40B4-BE49-F238E27FC236}">
                  <a16:creationId xmlns:a16="http://schemas.microsoft.com/office/drawing/2014/main" id="{75E5E4F4-4EE0-49E3-98E5-F1E2BB91A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1DA46879-C72D-7243-F87A-F0D55CFEBE94}"/>
              </a:ext>
            </a:extLst>
          </p:cNvPr>
          <p:cNvSpPr>
            <a:spLocks noGrp="1"/>
          </p:cNvSpPr>
          <p:nvPr>
            <p:ph type="title"/>
          </p:nvPr>
        </p:nvSpPr>
        <p:spPr>
          <a:xfrm>
            <a:off x="1687534" y="521503"/>
            <a:ext cx="4390807" cy="1664573"/>
          </a:xfrm>
        </p:spPr>
        <p:txBody>
          <a:bodyPr>
            <a:normAutofit/>
          </a:bodyPr>
          <a:lstStyle/>
          <a:p>
            <a:pPr>
              <a:lnSpc>
                <a:spcPct val="90000"/>
              </a:lnSpc>
            </a:pPr>
            <a:r>
              <a:rPr lang="en-US" sz="3700" dirty="0"/>
              <a:t>Commercial Applications – Things to Know</a:t>
            </a:r>
          </a:p>
        </p:txBody>
      </p:sp>
      <p:sp>
        <p:nvSpPr>
          <p:cNvPr id="81" name="Content Placeholder 2">
            <a:extLst>
              <a:ext uri="{FF2B5EF4-FFF2-40B4-BE49-F238E27FC236}">
                <a16:creationId xmlns:a16="http://schemas.microsoft.com/office/drawing/2014/main" id="{C3FED503-F2AE-99E0-E564-1483C735A0FD}"/>
              </a:ext>
            </a:extLst>
          </p:cNvPr>
          <p:cNvSpPr>
            <a:spLocks noGrp="1"/>
          </p:cNvSpPr>
          <p:nvPr>
            <p:ph idx="1"/>
          </p:nvPr>
        </p:nvSpPr>
        <p:spPr>
          <a:xfrm>
            <a:off x="513112" y="2398053"/>
            <a:ext cx="5263239" cy="4443007"/>
          </a:xfrm>
        </p:spPr>
        <p:txBody>
          <a:bodyPr>
            <a:normAutofit/>
          </a:bodyPr>
          <a:lstStyle/>
          <a:p>
            <a:pPr>
              <a:lnSpc>
                <a:spcPct val="100000"/>
              </a:lnSpc>
              <a:buFont typeface="Arial" panose="020B0604020202020204" pitchFamily="34" charset="0"/>
              <a:buChar char="•"/>
            </a:pPr>
            <a:r>
              <a:rPr lang="en-US" sz="1400" b="1" dirty="0"/>
              <a:t>The Commercial maximum policy limit for any single building or building with contents is $1,000,000.</a:t>
            </a:r>
          </a:p>
          <a:p>
            <a:pPr>
              <a:lnSpc>
                <a:spcPct val="100000"/>
              </a:lnSpc>
              <a:buFont typeface="Arial" panose="020B0604020202020204" pitchFamily="34" charset="0"/>
              <a:buChar char="•"/>
            </a:pPr>
            <a:r>
              <a:rPr lang="en-US" sz="1400" dirty="0"/>
              <a:t>If the single building coverage intent includes contents, and the combined total value exceeds $1M, a single building blanket applies (more on blanket options later).</a:t>
            </a:r>
          </a:p>
          <a:p>
            <a:pPr>
              <a:lnSpc>
                <a:spcPct val="100000"/>
              </a:lnSpc>
              <a:buFont typeface="Arial" panose="020B0604020202020204" pitchFamily="34" charset="0"/>
              <a:buChar char="•"/>
            </a:pPr>
            <a:r>
              <a:rPr lang="en-US" sz="1400" dirty="0"/>
              <a:t>For each building or building with contents, if the total values are $1,250,000 or less the risk can be entered in the policy system at 80%, 90%, or 100% (based on limit vs total value). </a:t>
            </a:r>
          </a:p>
          <a:p>
            <a:pPr>
              <a:lnSpc>
                <a:spcPct val="100000"/>
              </a:lnSpc>
              <a:buFont typeface="Arial" panose="020B0604020202020204" pitchFamily="34" charset="0"/>
              <a:buChar char="•"/>
            </a:pPr>
            <a:r>
              <a:rPr lang="en-US" sz="1400" dirty="0"/>
              <a:t>For each building or building with contents, if the total values exceed $1,250,000 up to $2,000,000 the risk is entered as </a:t>
            </a:r>
            <a:r>
              <a:rPr lang="en-US" sz="1400" b="1" dirty="0"/>
              <a:t>50% </a:t>
            </a:r>
            <a:r>
              <a:rPr lang="en-US" sz="1400" dirty="0"/>
              <a:t>coinsurance, a </a:t>
            </a:r>
            <a:r>
              <a:rPr lang="en-US" sz="1400" b="1" dirty="0"/>
              <a:t>1.5</a:t>
            </a:r>
            <a:r>
              <a:rPr lang="en-US" sz="1400" dirty="0"/>
              <a:t> multiplier is applied to the base rate in the policy system rating algorithm – coinsurance is suspended.</a:t>
            </a:r>
          </a:p>
          <a:p>
            <a:pPr>
              <a:lnSpc>
                <a:spcPct val="100000"/>
              </a:lnSpc>
              <a:buFont typeface="Arial" panose="020B0604020202020204" pitchFamily="34" charset="0"/>
              <a:buChar char="•"/>
            </a:pPr>
            <a:r>
              <a:rPr lang="en-US" sz="1400" dirty="0"/>
              <a:t>For each building or building with contents scheduled, if the total values exceed $2,000,000 the risk is entered as </a:t>
            </a:r>
            <a:r>
              <a:rPr lang="en-US" sz="1400" b="1" dirty="0"/>
              <a:t>zero</a:t>
            </a:r>
            <a:r>
              <a:rPr lang="en-US" sz="1400" dirty="0"/>
              <a:t> coinsurance, a </a:t>
            </a:r>
            <a:r>
              <a:rPr lang="en-US" sz="1400" b="1" dirty="0"/>
              <a:t>2.5</a:t>
            </a:r>
            <a:r>
              <a:rPr lang="en-US" sz="1400" dirty="0"/>
              <a:t> multiplier is applied to the base rate in the policy system rating algorithm – coinsurance is suspended.</a:t>
            </a:r>
          </a:p>
          <a:p>
            <a:pPr>
              <a:lnSpc>
                <a:spcPct val="100000"/>
              </a:lnSpc>
              <a:buFont typeface="Arial" panose="020B0604020202020204" pitchFamily="34" charset="0"/>
              <a:buChar char="•"/>
            </a:pPr>
            <a:endParaRPr lang="en-US" sz="1100" dirty="0"/>
          </a:p>
          <a:p>
            <a:pPr marL="0" indent="0">
              <a:lnSpc>
                <a:spcPct val="100000"/>
              </a:lnSpc>
              <a:buNone/>
            </a:pPr>
            <a:endParaRPr lang="en-US" sz="1100" dirty="0"/>
          </a:p>
        </p:txBody>
      </p:sp>
      <p:pic>
        <p:nvPicPr>
          <p:cNvPr id="82" name="Picture 4" descr="Mirror buildings">
            <a:extLst>
              <a:ext uri="{FF2B5EF4-FFF2-40B4-BE49-F238E27FC236}">
                <a16:creationId xmlns:a16="http://schemas.microsoft.com/office/drawing/2014/main" id="{84DA5C43-7099-F122-235A-7FF220854327}"/>
              </a:ext>
            </a:extLst>
          </p:cNvPr>
          <p:cNvPicPr>
            <a:picLocks noChangeAspect="1"/>
          </p:cNvPicPr>
          <p:nvPr/>
        </p:nvPicPr>
        <p:blipFill rotWithShape="1">
          <a:blip r:embed="rId2"/>
          <a:srcRect l="14228" r="25470" b="-1"/>
          <a:stretch/>
        </p:blipFill>
        <p:spPr>
          <a:xfrm>
            <a:off x="5996628" y="10"/>
            <a:ext cx="6195372" cy="6857990"/>
          </a:xfrm>
          <a:prstGeom prst="rect">
            <a:avLst/>
          </a:prstGeom>
        </p:spPr>
      </p:pic>
      <p:grpSp>
        <p:nvGrpSpPr>
          <p:cNvPr id="83" name="Bottom Right">
            <a:extLst>
              <a:ext uri="{FF2B5EF4-FFF2-40B4-BE49-F238E27FC236}">
                <a16:creationId xmlns:a16="http://schemas.microsoft.com/office/drawing/2014/main" id="{01081332-6CA1-49C2-A979-7709509AD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84" name="Graphic 157">
              <a:extLst>
                <a:ext uri="{FF2B5EF4-FFF2-40B4-BE49-F238E27FC236}">
                  <a16:creationId xmlns:a16="http://schemas.microsoft.com/office/drawing/2014/main" id="{826B0664-73BC-4FCB-A447-57F7F67647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85" name="Freeform: Shape 25">
                <a:extLst>
                  <a:ext uri="{FF2B5EF4-FFF2-40B4-BE49-F238E27FC236}">
                    <a16:creationId xmlns:a16="http://schemas.microsoft.com/office/drawing/2014/main" id="{23242A3E-DBD8-44D5-930F-DA776CA06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86" name="Freeform: Shape 26">
                <a:extLst>
                  <a:ext uri="{FF2B5EF4-FFF2-40B4-BE49-F238E27FC236}">
                    <a16:creationId xmlns:a16="http://schemas.microsoft.com/office/drawing/2014/main" id="{F331C242-2FF0-40D4-BF95-4A27680F2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87" name="Freeform: Shape 27">
                <a:extLst>
                  <a:ext uri="{FF2B5EF4-FFF2-40B4-BE49-F238E27FC236}">
                    <a16:creationId xmlns:a16="http://schemas.microsoft.com/office/drawing/2014/main" id="{B500FE3B-EB2C-4A5D-ABA7-35137B2BA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88" name="Freeform: Shape 28">
                <a:extLst>
                  <a:ext uri="{FF2B5EF4-FFF2-40B4-BE49-F238E27FC236}">
                    <a16:creationId xmlns:a16="http://schemas.microsoft.com/office/drawing/2014/main" id="{6E1EA3BF-3A9F-4CD0-9640-6FF67F443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89" name="Freeform: Shape 29">
                <a:extLst>
                  <a:ext uri="{FF2B5EF4-FFF2-40B4-BE49-F238E27FC236}">
                    <a16:creationId xmlns:a16="http://schemas.microsoft.com/office/drawing/2014/main" id="{17F4411F-5B81-451C-A006-8754E1618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90" name="Freeform: Shape 30">
                <a:extLst>
                  <a:ext uri="{FF2B5EF4-FFF2-40B4-BE49-F238E27FC236}">
                    <a16:creationId xmlns:a16="http://schemas.microsoft.com/office/drawing/2014/main" id="{4E4D64BD-20E2-44CF-AEB4-A87A43376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91" name="Freeform: Shape 31">
                <a:extLst>
                  <a:ext uri="{FF2B5EF4-FFF2-40B4-BE49-F238E27FC236}">
                    <a16:creationId xmlns:a16="http://schemas.microsoft.com/office/drawing/2014/main" id="{0B309630-6603-4319-BAB8-93102ABEB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92" name="Freeform: Shape 24">
              <a:extLst>
                <a:ext uri="{FF2B5EF4-FFF2-40B4-BE49-F238E27FC236}">
                  <a16:creationId xmlns:a16="http://schemas.microsoft.com/office/drawing/2014/main" id="{F540FCD4-859A-4602-9CBC-C697E3877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122467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1" name="Rectangle 6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63" name="Top left">
            <a:extLst>
              <a:ext uri="{FF2B5EF4-FFF2-40B4-BE49-F238E27FC236}">
                <a16:creationId xmlns:a16="http://schemas.microsoft.com/office/drawing/2014/main" id="{32D15CB3-AC64-41F7-86F8-22A111F3D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64" name="Freeform: Shape 63">
              <a:extLst>
                <a:ext uri="{FF2B5EF4-FFF2-40B4-BE49-F238E27FC236}">
                  <a16:creationId xmlns:a16="http://schemas.microsoft.com/office/drawing/2014/main" id="{9B8FAC53-55F6-4B51-8FAD-977E5E7D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5" name="Freeform: Shape 64">
              <a:extLst>
                <a:ext uri="{FF2B5EF4-FFF2-40B4-BE49-F238E27FC236}">
                  <a16:creationId xmlns:a16="http://schemas.microsoft.com/office/drawing/2014/main" id="{BC29D267-CD4D-4FD7-8F45-1C8FB4235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 name="Freeform: Shape 65">
              <a:extLst>
                <a:ext uri="{FF2B5EF4-FFF2-40B4-BE49-F238E27FC236}">
                  <a16:creationId xmlns:a16="http://schemas.microsoft.com/office/drawing/2014/main" id="{0EFC9A2B-D1CA-4247-836D-EAB80EB5E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Freeform: Shape 66">
              <a:extLst>
                <a:ext uri="{FF2B5EF4-FFF2-40B4-BE49-F238E27FC236}">
                  <a16:creationId xmlns:a16="http://schemas.microsoft.com/office/drawing/2014/main" id="{F4F9AB28-B3F0-425B-8E51-E16DDB853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Freeform: Shape 67">
              <a:extLst>
                <a:ext uri="{FF2B5EF4-FFF2-40B4-BE49-F238E27FC236}">
                  <a16:creationId xmlns:a16="http://schemas.microsoft.com/office/drawing/2014/main" id="{891B00CE-2CF5-4DF1-A345-4516E2E83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Freeform: Shape 68">
              <a:extLst>
                <a:ext uri="{FF2B5EF4-FFF2-40B4-BE49-F238E27FC236}">
                  <a16:creationId xmlns:a16="http://schemas.microsoft.com/office/drawing/2014/main" id="{8B332657-F1E9-428F-BA70-8DD848E55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Freeform: Shape 69">
              <a:extLst>
                <a:ext uri="{FF2B5EF4-FFF2-40B4-BE49-F238E27FC236}">
                  <a16:creationId xmlns:a16="http://schemas.microsoft.com/office/drawing/2014/main" id="{766A6EF8-94C7-4127-9EF9-584AD6885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Freeform: Shape 70">
              <a:extLst>
                <a:ext uri="{FF2B5EF4-FFF2-40B4-BE49-F238E27FC236}">
                  <a16:creationId xmlns:a16="http://schemas.microsoft.com/office/drawing/2014/main" id="{3B1C2001-8549-4C7B-86AB-049B0C99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2579B2E9-C97A-D7F6-4A89-79C867025E53}"/>
              </a:ext>
            </a:extLst>
          </p:cNvPr>
          <p:cNvSpPr>
            <a:spLocks noGrp="1"/>
          </p:cNvSpPr>
          <p:nvPr>
            <p:ph type="title"/>
          </p:nvPr>
        </p:nvSpPr>
        <p:spPr>
          <a:xfrm>
            <a:off x="1175440" y="275687"/>
            <a:ext cx="9988166" cy="903079"/>
          </a:xfrm>
        </p:spPr>
        <p:txBody>
          <a:bodyPr>
            <a:normAutofit/>
          </a:bodyPr>
          <a:lstStyle/>
          <a:p>
            <a:pPr algn="ctr"/>
            <a:r>
              <a:rPr lang="en-US" dirty="0"/>
              <a:t>Cancellations</a:t>
            </a:r>
          </a:p>
        </p:txBody>
      </p:sp>
      <p:grpSp>
        <p:nvGrpSpPr>
          <p:cNvPr id="73" name="Bottom Right">
            <a:extLst>
              <a:ext uri="{FF2B5EF4-FFF2-40B4-BE49-F238E27FC236}">
                <a16:creationId xmlns:a16="http://schemas.microsoft.com/office/drawing/2014/main" id="{921D9B61-CDA2-49D1-82AA-534691496F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74" name="Graphic 157">
              <a:extLst>
                <a:ext uri="{FF2B5EF4-FFF2-40B4-BE49-F238E27FC236}">
                  <a16:creationId xmlns:a16="http://schemas.microsoft.com/office/drawing/2014/main" id="{A202591B-301C-460E-801A-4C116AC08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76" name="Freeform: Shape 75">
                <a:extLst>
                  <a:ext uri="{FF2B5EF4-FFF2-40B4-BE49-F238E27FC236}">
                    <a16:creationId xmlns:a16="http://schemas.microsoft.com/office/drawing/2014/main" id="{257EC7EC-4934-4A65-B3AA-6AE3BD073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Freeform: Shape 76">
                <a:extLst>
                  <a:ext uri="{FF2B5EF4-FFF2-40B4-BE49-F238E27FC236}">
                    <a16:creationId xmlns:a16="http://schemas.microsoft.com/office/drawing/2014/main" id="{201FEC27-F3E2-41E5-8C3B-FF66A13D8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Freeform: Shape 77">
                <a:extLst>
                  <a:ext uri="{FF2B5EF4-FFF2-40B4-BE49-F238E27FC236}">
                    <a16:creationId xmlns:a16="http://schemas.microsoft.com/office/drawing/2014/main" id="{CBFE67A7-A995-43D6-8414-EBB2A758A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Freeform: Shape 78">
                <a:extLst>
                  <a:ext uri="{FF2B5EF4-FFF2-40B4-BE49-F238E27FC236}">
                    <a16:creationId xmlns:a16="http://schemas.microsoft.com/office/drawing/2014/main" id="{6DB28E40-FF5E-459D-B516-A16554BB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 name="Freeform: Shape 79">
                <a:extLst>
                  <a:ext uri="{FF2B5EF4-FFF2-40B4-BE49-F238E27FC236}">
                    <a16:creationId xmlns:a16="http://schemas.microsoft.com/office/drawing/2014/main" id="{9724247A-6615-4D27-80F0-339276282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Freeform: Shape 80">
                <a:extLst>
                  <a:ext uri="{FF2B5EF4-FFF2-40B4-BE49-F238E27FC236}">
                    <a16:creationId xmlns:a16="http://schemas.microsoft.com/office/drawing/2014/main" id="{495168B2-CEF6-486B-AD0C-D063CDD98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Freeform: Shape 81">
                <a:extLst>
                  <a:ext uri="{FF2B5EF4-FFF2-40B4-BE49-F238E27FC236}">
                    <a16:creationId xmlns:a16="http://schemas.microsoft.com/office/drawing/2014/main" id="{E27C133D-9749-4B34-9018-29F3FF86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75" name="Freeform: Shape 74">
              <a:extLst>
                <a:ext uri="{FF2B5EF4-FFF2-40B4-BE49-F238E27FC236}">
                  <a16:creationId xmlns:a16="http://schemas.microsoft.com/office/drawing/2014/main" id="{10388060-18B7-4BD6-A3C5-F6B8E1467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4" name="Content Placeholder 2">
            <a:extLst>
              <a:ext uri="{FF2B5EF4-FFF2-40B4-BE49-F238E27FC236}">
                <a16:creationId xmlns:a16="http://schemas.microsoft.com/office/drawing/2014/main" id="{D84D72D5-F52D-3935-751A-41D21116FBA2}"/>
              </a:ext>
            </a:extLst>
          </p:cNvPr>
          <p:cNvGraphicFramePr>
            <a:graphicFrameLocks noGrp="1"/>
          </p:cNvGraphicFramePr>
          <p:nvPr>
            <p:ph idx="1"/>
            <p:extLst>
              <p:ext uri="{D42A27DB-BD31-4B8C-83A1-F6EECF244321}">
                <p14:modId xmlns:p14="http://schemas.microsoft.com/office/powerpoint/2010/main" val="998779447"/>
              </p:ext>
            </p:extLst>
          </p:nvPr>
        </p:nvGraphicFramePr>
        <p:xfrm>
          <a:off x="630305" y="1280073"/>
          <a:ext cx="10982090" cy="5399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0731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9CB1-0FEB-1B23-F5E4-7E01F68F7506}"/>
              </a:ext>
            </a:extLst>
          </p:cNvPr>
          <p:cNvSpPr>
            <a:spLocks noGrp="1"/>
          </p:cNvSpPr>
          <p:nvPr>
            <p:ph type="title"/>
          </p:nvPr>
        </p:nvSpPr>
        <p:spPr>
          <a:xfrm>
            <a:off x="707571" y="13412"/>
            <a:ext cx="10515600" cy="1325563"/>
          </a:xfrm>
        </p:spPr>
        <p:txBody>
          <a:bodyPr/>
          <a:lstStyle/>
          <a:p>
            <a:endParaRPr lang="en-US" dirty="0"/>
          </a:p>
        </p:txBody>
      </p:sp>
      <p:graphicFrame>
        <p:nvGraphicFramePr>
          <p:cNvPr id="7" name="Content Placeholder 2">
            <a:extLst>
              <a:ext uri="{FF2B5EF4-FFF2-40B4-BE49-F238E27FC236}">
                <a16:creationId xmlns:a16="http://schemas.microsoft.com/office/drawing/2014/main" id="{49E94329-F22D-D156-1A73-F92D0249913E}"/>
              </a:ext>
            </a:extLst>
          </p:cNvPr>
          <p:cNvGraphicFramePr>
            <a:graphicFrameLocks noGrp="1"/>
          </p:cNvGraphicFramePr>
          <p:nvPr>
            <p:ph idx="1"/>
            <p:extLst>
              <p:ext uri="{D42A27DB-BD31-4B8C-83A1-F6EECF244321}">
                <p14:modId xmlns:p14="http://schemas.microsoft.com/office/powerpoint/2010/main" val="2262701893"/>
              </p:ext>
            </p:extLst>
          </p:nvPr>
        </p:nvGraphicFramePr>
        <p:xfrm>
          <a:off x="707570" y="374904"/>
          <a:ext cx="11015037" cy="6281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8991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19" name="Rectangle 1229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420" name="Rectangle 12297">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2421" name="Top left">
            <a:extLst>
              <a:ext uri="{FF2B5EF4-FFF2-40B4-BE49-F238E27FC236}">
                <a16:creationId xmlns:a16="http://schemas.microsoft.com/office/drawing/2014/main" id="{32D15CB3-AC64-41F7-86F8-22A111F3D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2422" name="Freeform: Shape 12300">
              <a:extLst>
                <a:ext uri="{FF2B5EF4-FFF2-40B4-BE49-F238E27FC236}">
                  <a16:creationId xmlns:a16="http://schemas.microsoft.com/office/drawing/2014/main" id="{9B8FAC53-55F6-4B51-8FAD-977E5E7D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lumMod val="65000"/>
                    <a:lumOff val="35000"/>
                  </a:schemeClr>
                </a:solidFill>
                <a:latin typeface="AvenirNext LT Pro Medium" panose="020B0504020202020204" pitchFamily="34" charset="0"/>
              </a:endParaRPr>
            </a:p>
          </p:txBody>
        </p:sp>
        <p:sp>
          <p:nvSpPr>
            <p:cNvPr id="12423" name="Freeform: Shape 12301">
              <a:extLst>
                <a:ext uri="{FF2B5EF4-FFF2-40B4-BE49-F238E27FC236}">
                  <a16:creationId xmlns:a16="http://schemas.microsoft.com/office/drawing/2014/main" id="{BC29D267-CD4D-4FD7-8F45-1C8FB4235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24" name="Freeform: Shape 12302">
              <a:extLst>
                <a:ext uri="{FF2B5EF4-FFF2-40B4-BE49-F238E27FC236}">
                  <a16:creationId xmlns:a16="http://schemas.microsoft.com/office/drawing/2014/main" id="{0EFC9A2B-D1CA-4247-836D-EAB80EB5E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25" name="Freeform: Shape 12303">
              <a:extLst>
                <a:ext uri="{FF2B5EF4-FFF2-40B4-BE49-F238E27FC236}">
                  <a16:creationId xmlns:a16="http://schemas.microsoft.com/office/drawing/2014/main" id="{F4F9AB28-B3F0-425B-8E51-E16DDB853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26" name="Freeform: Shape 12304">
              <a:extLst>
                <a:ext uri="{FF2B5EF4-FFF2-40B4-BE49-F238E27FC236}">
                  <a16:creationId xmlns:a16="http://schemas.microsoft.com/office/drawing/2014/main" id="{891B00CE-2CF5-4DF1-A345-4516E2E83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27" name="Freeform: Shape 12305">
              <a:extLst>
                <a:ext uri="{FF2B5EF4-FFF2-40B4-BE49-F238E27FC236}">
                  <a16:creationId xmlns:a16="http://schemas.microsoft.com/office/drawing/2014/main" id="{8B332657-F1E9-428F-BA70-8DD848E55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28" name="Freeform: Shape 12306">
              <a:extLst>
                <a:ext uri="{FF2B5EF4-FFF2-40B4-BE49-F238E27FC236}">
                  <a16:creationId xmlns:a16="http://schemas.microsoft.com/office/drawing/2014/main" id="{766A6EF8-94C7-4127-9EF9-584AD6885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29" name="Freeform: Shape 12307">
              <a:extLst>
                <a:ext uri="{FF2B5EF4-FFF2-40B4-BE49-F238E27FC236}">
                  <a16:creationId xmlns:a16="http://schemas.microsoft.com/office/drawing/2014/main" id="{3B1C2001-8549-4C7B-86AB-049B0C99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 name="Title 2"/>
          <p:cNvSpPr>
            <a:spLocks noGrp="1"/>
          </p:cNvSpPr>
          <p:nvPr>
            <p:ph type="title"/>
          </p:nvPr>
        </p:nvSpPr>
        <p:spPr>
          <a:xfrm>
            <a:off x="1275021" y="-29822"/>
            <a:ext cx="9988166" cy="1499401"/>
          </a:xfrm>
        </p:spPr>
        <p:txBody>
          <a:bodyPr>
            <a:normAutofit/>
          </a:bodyPr>
          <a:lstStyle/>
          <a:p>
            <a:pPr algn="ctr">
              <a:defRPr/>
            </a:pPr>
            <a:r>
              <a:rPr lang="en-US" dirty="0"/>
              <a:t>Reporting A Claim</a:t>
            </a:r>
          </a:p>
        </p:txBody>
      </p:sp>
      <p:grpSp>
        <p:nvGrpSpPr>
          <p:cNvPr id="12430" name="Bottom Right">
            <a:extLst>
              <a:ext uri="{FF2B5EF4-FFF2-40B4-BE49-F238E27FC236}">
                <a16:creationId xmlns:a16="http://schemas.microsoft.com/office/drawing/2014/main" id="{921D9B61-CDA2-49D1-82AA-534691496F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12311" name="Graphic 157">
              <a:extLst>
                <a:ext uri="{FF2B5EF4-FFF2-40B4-BE49-F238E27FC236}">
                  <a16:creationId xmlns:a16="http://schemas.microsoft.com/office/drawing/2014/main" id="{A202591B-301C-460E-801A-4C116AC08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5"/>
              <a:chOff x="4114800" y="1423987"/>
              <a:chExt cx="3961542" cy="4007547"/>
            </a:xfrm>
            <a:noFill/>
          </p:grpSpPr>
          <p:sp>
            <p:nvSpPr>
              <p:cNvPr id="12431" name="Freeform: Shape 12312">
                <a:extLst>
                  <a:ext uri="{FF2B5EF4-FFF2-40B4-BE49-F238E27FC236}">
                    <a16:creationId xmlns:a16="http://schemas.microsoft.com/office/drawing/2014/main" id="{257EC7EC-4934-4A65-B3AA-6AE3BD073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32" name="Freeform: Shape 12313">
                <a:extLst>
                  <a:ext uri="{FF2B5EF4-FFF2-40B4-BE49-F238E27FC236}">
                    <a16:creationId xmlns:a16="http://schemas.microsoft.com/office/drawing/2014/main" id="{201FEC27-F3E2-41E5-8C3B-FF66A13D8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33" name="Freeform: Shape 12314">
                <a:extLst>
                  <a:ext uri="{FF2B5EF4-FFF2-40B4-BE49-F238E27FC236}">
                    <a16:creationId xmlns:a16="http://schemas.microsoft.com/office/drawing/2014/main" id="{CBFE67A7-A995-43D6-8414-EBB2A758A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34" name="Freeform: Shape 12315">
                <a:extLst>
                  <a:ext uri="{FF2B5EF4-FFF2-40B4-BE49-F238E27FC236}">
                    <a16:creationId xmlns:a16="http://schemas.microsoft.com/office/drawing/2014/main" id="{6DB28E40-FF5E-459D-B516-A16554BB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35" name="Freeform: Shape 12316">
                <a:extLst>
                  <a:ext uri="{FF2B5EF4-FFF2-40B4-BE49-F238E27FC236}">
                    <a16:creationId xmlns:a16="http://schemas.microsoft.com/office/drawing/2014/main" id="{9724247A-6615-4D27-80F0-339276282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36" name="Freeform: Shape 12317">
                <a:extLst>
                  <a:ext uri="{FF2B5EF4-FFF2-40B4-BE49-F238E27FC236}">
                    <a16:creationId xmlns:a16="http://schemas.microsoft.com/office/drawing/2014/main" id="{495168B2-CEF6-486B-AD0C-D063CDD98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37" name="Freeform: Shape 12318">
                <a:extLst>
                  <a:ext uri="{FF2B5EF4-FFF2-40B4-BE49-F238E27FC236}">
                    <a16:creationId xmlns:a16="http://schemas.microsoft.com/office/drawing/2014/main" id="{E27C133D-9749-4B34-9018-29F3FF86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2438" name="Freeform: Shape 12311">
              <a:extLst>
                <a:ext uri="{FF2B5EF4-FFF2-40B4-BE49-F238E27FC236}">
                  <a16:creationId xmlns:a16="http://schemas.microsoft.com/office/drawing/2014/main" id="{10388060-18B7-4BD6-A3C5-F6B8E1467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12347" name="Content Placeholder 1">
            <a:extLst>
              <a:ext uri="{FF2B5EF4-FFF2-40B4-BE49-F238E27FC236}">
                <a16:creationId xmlns:a16="http://schemas.microsoft.com/office/drawing/2014/main" id="{0375F0C0-7BA3-57DA-ECE7-70513AE8B589}"/>
              </a:ext>
            </a:extLst>
          </p:cNvPr>
          <p:cNvGraphicFramePr>
            <a:graphicFrameLocks noGrp="1"/>
          </p:cNvGraphicFramePr>
          <p:nvPr>
            <p:ph idx="1"/>
            <p:extLst>
              <p:ext uri="{D42A27DB-BD31-4B8C-83A1-F6EECF244321}">
                <p14:modId xmlns:p14="http://schemas.microsoft.com/office/powerpoint/2010/main" val="520950828"/>
              </p:ext>
            </p:extLst>
          </p:nvPr>
        </p:nvGraphicFramePr>
        <p:xfrm>
          <a:off x="677459" y="1339208"/>
          <a:ext cx="10982090" cy="5259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Top left">
            <a:extLst>
              <a:ext uri="{FF2B5EF4-FFF2-40B4-BE49-F238E27FC236}">
                <a16:creationId xmlns:a16="http://schemas.microsoft.com/office/drawing/2014/main" id="{F91F4035-959D-40EA-9ED3-54D7D9F4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C045E2AF-1845-4545-A9FF-7D3216584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5BE7A2A2-15E6-4A15-B530-5E032A5FF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63B03F4F-8EDD-464C-81E1-C164C24659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28F01ECD-47F6-44CD-B4AB-0FBD81524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A10932A3-4E58-4C01-9A56-C81D17B10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B85BB675-7BE0-4CA1-9AD5-ED4D025B2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1BF42C07-1CBF-40FB-9E81-0F5B321491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4D2ED55B-6CCB-4D83-829D-7A094A260A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3EC6690F-625E-90A9-6EE7-81E0BBBD368C}"/>
              </a:ext>
            </a:extLst>
          </p:cNvPr>
          <p:cNvSpPr>
            <a:spLocks noGrp="1"/>
          </p:cNvSpPr>
          <p:nvPr>
            <p:ph type="title"/>
          </p:nvPr>
        </p:nvSpPr>
        <p:spPr>
          <a:xfrm>
            <a:off x="1198182" y="559813"/>
            <a:ext cx="10246090" cy="1471193"/>
          </a:xfrm>
        </p:spPr>
        <p:txBody>
          <a:bodyPr>
            <a:normAutofit/>
          </a:bodyPr>
          <a:lstStyle/>
          <a:p>
            <a:endParaRPr lang="en-US" dirty="0"/>
          </a:p>
        </p:txBody>
      </p:sp>
      <p:pic>
        <p:nvPicPr>
          <p:cNvPr id="7" name="Graphic 6" descr="Question mark">
            <a:extLst>
              <a:ext uri="{FF2B5EF4-FFF2-40B4-BE49-F238E27FC236}">
                <a16:creationId xmlns:a16="http://schemas.microsoft.com/office/drawing/2014/main" id="{384F8B43-A8C5-9B25-184E-41AF59049F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69267" y="1652410"/>
            <a:ext cx="3808151" cy="3808151"/>
          </a:xfrm>
          <a:prstGeom prst="rect">
            <a:avLst/>
          </a:prstGeom>
        </p:spPr>
      </p:pic>
      <p:grpSp>
        <p:nvGrpSpPr>
          <p:cNvPr id="24" name="Bottom Right">
            <a:extLst>
              <a:ext uri="{FF2B5EF4-FFF2-40B4-BE49-F238E27FC236}">
                <a16:creationId xmlns:a16="http://schemas.microsoft.com/office/drawing/2014/main" id="{F8C79A14-3318-47D6-94E0-D72F5E6F5C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6011FF69-E5EB-4D05-9167-FE7DA4CF1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9905169A-D272-4155-9E47-5703960833E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A1116A2A-960D-43CF-8696-9D4FD7BD6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31F80BC2-A486-4B4F-917D-CE7920E06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898188E1-7424-46DB-AEAE-8392162B7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64B6B101-6F39-41E0-99FA-32DDD9AFD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55DA8B34-60DC-484F-A43B-470626EB6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F51478F3-89B4-4150-9B1C-EDC4B61E2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DC5B79A9-93A6-4C42-87F3-DC4DBA152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34B5EEC1-94B8-4DD2-B1B7-F7FF10989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4E43464B-87F8-0F8F-E4A7-570FFCAEBC66}"/>
              </a:ext>
            </a:extLst>
          </p:cNvPr>
          <p:cNvSpPr>
            <a:spLocks noGrp="1"/>
          </p:cNvSpPr>
          <p:nvPr>
            <p:ph idx="1"/>
          </p:nvPr>
        </p:nvSpPr>
        <p:spPr>
          <a:xfrm>
            <a:off x="6477002" y="2304938"/>
            <a:ext cx="4967269" cy="3808150"/>
          </a:xfrm>
        </p:spPr>
        <p:txBody>
          <a:bodyPr>
            <a:normAutofit/>
          </a:bodyPr>
          <a:lstStyle/>
          <a:p>
            <a:pPr marL="0" indent="0">
              <a:buNone/>
            </a:pPr>
            <a:endParaRPr lang="en-US" sz="1800" dirty="0"/>
          </a:p>
        </p:txBody>
      </p:sp>
    </p:spTree>
    <p:extLst>
      <p:ext uri="{BB962C8B-B14F-4D97-AF65-F5344CB8AC3E}">
        <p14:creationId xmlns:p14="http://schemas.microsoft.com/office/powerpoint/2010/main" val="101612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67F0-27B0-7B87-C223-DB09D8741B34}"/>
              </a:ext>
            </a:extLst>
          </p:cNvPr>
          <p:cNvSpPr>
            <a:spLocks noGrp="1"/>
          </p:cNvSpPr>
          <p:nvPr>
            <p:ph type="title"/>
          </p:nvPr>
        </p:nvSpPr>
        <p:spPr>
          <a:xfrm>
            <a:off x="661467" y="183929"/>
            <a:ext cx="10515600" cy="1325563"/>
          </a:xfrm>
        </p:spPr>
        <p:txBody>
          <a:bodyPr>
            <a:normAutofit/>
          </a:bodyPr>
          <a:lstStyle/>
          <a:p>
            <a:pPr algn="ctr"/>
            <a:r>
              <a:rPr lang="en-US" sz="2800" dirty="0"/>
              <a:t>Application of the % deductible</a:t>
            </a:r>
          </a:p>
        </p:txBody>
      </p:sp>
      <p:sp>
        <p:nvSpPr>
          <p:cNvPr id="3" name="Content Placeholder 2">
            <a:extLst>
              <a:ext uri="{FF2B5EF4-FFF2-40B4-BE49-F238E27FC236}">
                <a16:creationId xmlns:a16="http://schemas.microsoft.com/office/drawing/2014/main" id="{A302F8AF-5127-E919-1BA9-93FD1F294487}"/>
              </a:ext>
            </a:extLst>
          </p:cNvPr>
          <p:cNvSpPr>
            <a:spLocks noGrp="1"/>
          </p:cNvSpPr>
          <p:nvPr>
            <p:ph idx="1"/>
          </p:nvPr>
        </p:nvSpPr>
        <p:spPr>
          <a:xfrm>
            <a:off x="753676" y="1613847"/>
            <a:ext cx="10995212" cy="4351338"/>
          </a:xfrm>
        </p:spPr>
        <p:txBody>
          <a:bodyPr>
            <a:normAutofit fontScale="92500"/>
          </a:bodyPr>
          <a:lstStyle/>
          <a:p>
            <a:pPr marL="0" indent="0">
              <a:buNone/>
            </a:pPr>
            <a:r>
              <a:rPr lang="en-US" sz="2000" b="1" dirty="0"/>
              <a:t>The percentage deductible is applied to the total values not the policy limit for each scheduled building, building with contents, or blanketed buildings or buildings with contents</a:t>
            </a:r>
            <a:r>
              <a:rPr lang="en-US" sz="2000" dirty="0"/>
              <a:t>.  </a:t>
            </a:r>
          </a:p>
          <a:p>
            <a:pPr>
              <a:buFont typeface="Wingdings" panose="05000000000000000000" pitchFamily="2" charset="2"/>
              <a:buChar char="§"/>
            </a:pPr>
            <a:r>
              <a:rPr lang="en-US" sz="1800" dirty="0"/>
              <a:t>Examples:</a:t>
            </a:r>
          </a:p>
          <a:p>
            <a:pPr marL="0" indent="0">
              <a:buNone/>
            </a:pPr>
            <a:r>
              <a:rPr lang="en-US" sz="1800" dirty="0"/>
              <a:t>Single building 2% deductible $1M policy limit, total building value $1.20M = $24,000 deductible</a:t>
            </a:r>
          </a:p>
          <a:p>
            <a:pPr marL="0" indent="0">
              <a:buNone/>
            </a:pPr>
            <a:r>
              <a:rPr lang="en-US" sz="1800" dirty="0"/>
              <a:t>Single building with contents 5% deductible, $1M policy limit, total combined value $10M = $500,000 deductible applies. (note, </a:t>
            </a:r>
            <a:r>
              <a:rPr lang="en-US" sz="1800" u="sng" dirty="0"/>
              <a:t>since the total combined value is over $5M the 5% deductible is mandatory</a:t>
            </a:r>
            <a:r>
              <a:rPr lang="en-US" sz="1800" dirty="0"/>
              <a:t>).</a:t>
            </a:r>
          </a:p>
          <a:p>
            <a:pPr marL="0" indent="0">
              <a:buNone/>
            </a:pPr>
            <a:r>
              <a:rPr lang="en-US" sz="1800" dirty="0"/>
              <a:t>6 separate buildings for building coverage only combined in a single blanket schedule sharing a $1M policy limit, total value for each is $1.25M (6 X $1.25M = total blanket value $7.5M) requiring a minimum 5% deductible = $375,000 deductible.  The ratio of policy limit to total value determines the coinsurance choice in policy system.</a:t>
            </a:r>
          </a:p>
          <a:p>
            <a:pPr marL="0" indent="0">
              <a:buNone/>
            </a:pPr>
            <a:r>
              <a:rPr lang="en-US" sz="1800" b="1" dirty="0"/>
              <a:t>The total values are recalculated by MWUA claim at time of loss – while MWUA strives to check ITV when the policy is issued and on the new business site inspection, the claim adjuster determines the actual total value for application of the deductible at time of loss.  </a:t>
            </a:r>
          </a:p>
          <a:p>
            <a:pPr marL="0" indent="0">
              <a:buNone/>
            </a:pPr>
            <a:endParaRPr lang="en-US" sz="1800" dirty="0"/>
          </a:p>
        </p:txBody>
      </p:sp>
    </p:spTree>
    <p:extLst>
      <p:ext uri="{BB962C8B-B14F-4D97-AF65-F5344CB8AC3E}">
        <p14:creationId xmlns:p14="http://schemas.microsoft.com/office/powerpoint/2010/main" val="166712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17816-342C-667A-8232-B597D007D961}"/>
              </a:ext>
            </a:extLst>
          </p:cNvPr>
          <p:cNvSpPr>
            <a:spLocks noGrp="1"/>
          </p:cNvSpPr>
          <p:nvPr>
            <p:ph idx="1"/>
          </p:nvPr>
        </p:nvSpPr>
        <p:spPr>
          <a:xfrm>
            <a:off x="1981200" y="1215076"/>
            <a:ext cx="8229600" cy="5016500"/>
          </a:xfrm>
        </p:spPr>
        <p:txBody>
          <a:bodyPr>
            <a:normAutofit lnSpcReduction="10000"/>
          </a:bodyPr>
          <a:lstStyle/>
          <a:p>
            <a:pPr marL="109537" indent="0">
              <a:buNone/>
            </a:pPr>
            <a:endParaRPr lang="en-US" sz="2000" dirty="0"/>
          </a:p>
          <a:p>
            <a:pPr marL="457200" indent="-457200">
              <a:buAutoNum type="arabicPeriod"/>
            </a:pPr>
            <a:r>
              <a:rPr lang="en-US" sz="2000" b="1" u="sng" dirty="0"/>
              <a:t>Single Building blanket building and contents</a:t>
            </a:r>
            <a:r>
              <a:rPr lang="en-US" sz="2000" dirty="0"/>
              <a:t>. A blanket would not be necessary if the combined building &amp; contents values are less than $1M maximum policy limit but if over $1M must be a blanket.</a:t>
            </a:r>
          </a:p>
          <a:p>
            <a:pPr marL="457200" indent="-457200">
              <a:buAutoNum type="arabicPeriod" startAt="2"/>
            </a:pPr>
            <a:r>
              <a:rPr lang="en-US" sz="2000" b="1" u="sng" dirty="0"/>
              <a:t>Multiple buildings, or buildings and contents</a:t>
            </a:r>
            <a:r>
              <a:rPr lang="en-US" sz="2000" dirty="0"/>
              <a:t>, sharing a $1M limit can be issued </a:t>
            </a:r>
            <a:r>
              <a:rPr lang="en-US" sz="2000" b="1" u="sng" dirty="0"/>
              <a:t>for buildings or buildings &amp; contents at one location (same campus).  </a:t>
            </a:r>
            <a:r>
              <a:rPr lang="en-US" sz="2000" dirty="0"/>
              <a:t>It is also possible to break the same location/campus risks into separate blanketed clusters each with a separate $1M limit.  </a:t>
            </a:r>
          </a:p>
          <a:p>
            <a:pPr marL="457200" indent="-457200">
              <a:buAutoNum type="arabicPeriod" startAt="3"/>
            </a:pPr>
            <a:r>
              <a:rPr lang="en-US" sz="2000" b="1" u="sng" dirty="0"/>
              <a:t>Multiple buildings or buildings and contents for multiple locations </a:t>
            </a:r>
            <a:r>
              <a:rPr lang="en-US" sz="2000" dirty="0"/>
              <a:t>sharing a $1M limit  can be combined for one blanket schedule.  Only one multi-location blanket is allowed. </a:t>
            </a:r>
          </a:p>
          <a:p>
            <a:pPr marL="0" indent="0">
              <a:buNone/>
            </a:pPr>
            <a:r>
              <a:rPr lang="en-US" sz="2000" dirty="0"/>
              <a:t> </a:t>
            </a:r>
          </a:p>
          <a:p>
            <a:endParaRPr lang="en-US" sz="2000" dirty="0"/>
          </a:p>
          <a:p>
            <a:endParaRPr lang="en-US" sz="2000" dirty="0"/>
          </a:p>
          <a:p>
            <a:pPr marL="109537" indent="0">
              <a:buNone/>
            </a:pPr>
            <a:endParaRPr lang="en-US" sz="2000" dirty="0"/>
          </a:p>
        </p:txBody>
      </p:sp>
      <p:sp>
        <p:nvSpPr>
          <p:cNvPr id="3" name="Title 2">
            <a:extLst>
              <a:ext uri="{FF2B5EF4-FFF2-40B4-BE49-F238E27FC236}">
                <a16:creationId xmlns:a16="http://schemas.microsoft.com/office/drawing/2014/main" id="{BCE82419-276A-CCA5-6F4D-498DC9782679}"/>
              </a:ext>
            </a:extLst>
          </p:cNvPr>
          <p:cNvSpPr>
            <a:spLocks noGrp="1"/>
          </p:cNvSpPr>
          <p:nvPr>
            <p:ph type="title"/>
          </p:nvPr>
        </p:nvSpPr>
        <p:spPr>
          <a:xfrm>
            <a:off x="3312690" y="216086"/>
            <a:ext cx="8229600" cy="868362"/>
          </a:xfrm>
        </p:spPr>
        <p:txBody>
          <a:bodyPr>
            <a:normAutofit/>
          </a:bodyPr>
          <a:lstStyle/>
          <a:p>
            <a:r>
              <a:rPr lang="en-US" sz="3200" dirty="0"/>
              <a:t>Commercial Blanket Options</a:t>
            </a:r>
          </a:p>
        </p:txBody>
      </p:sp>
    </p:spTree>
    <p:extLst>
      <p:ext uri="{BB962C8B-B14F-4D97-AF65-F5344CB8AC3E}">
        <p14:creationId xmlns:p14="http://schemas.microsoft.com/office/powerpoint/2010/main" val="386141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B17B-4910-F734-7E28-4E3185E1FDF8}"/>
              </a:ext>
            </a:extLst>
          </p:cNvPr>
          <p:cNvSpPr>
            <a:spLocks noGrp="1"/>
          </p:cNvSpPr>
          <p:nvPr>
            <p:ph type="title"/>
          </p:nvPr>
        </p:nvSpPr>
        <p:spPr>
          <a:xfrm>
            <a:off x="2008632" y="494093"/>
            <a:ext cx="10515600" cy="1325563"/>
          </a:xfrm>
        </p:spPr>
        <p:txBody>
          <a:bodyPr>
            <a:normAutofit/>
          </a:bodyPr>
          <a:lstStyle/>
          <a:p>
            <a:r>
              <a:rPr lang="en-US" sz="2800" dirty="0"/>
              <a:t>Things to know about Blanketing a risk schedule </a:t>
            </a:r>
          </a:p>
        </p:txBody>
      </p:sp>
      <p:graphicFrame>
        <p:nvGraphicFramePr>
          <p:cNvPr id="5" name="Content Placeholder 2">
            <a:extLst>
              <a:ext uri="{FF2B5EF4-FFF2-40B4-BE49-F238E27FC236}">
                <a16:creationId xmlns:a16="http://schemas.microsoft.com/office/drawing/2014/main" id="{D5F1343B-BC4D-A2C0-B008-A00EB9A02CBD}"/>
              </a:ext>
            </a:extLst>
          </p:cNvPr>
          <p:cNvGraphicFramePr>
            <a:graphicFrameLocks noGrp="1"/>
          </p:cNvGraphicFramePr>
          <p:nvPr>
            <p:ph idx="1"/>
            <p:extLst>
              <p:ext uri="{D42A27DB-BD31-4B8C-83A1-F6EECF244321}">
                <p14:modId xmlns:p14="http://schemas.microsoft.com/office/powerpoint/2010/main" val="512696594"/>
              </p:ext>
            </p:extLst>
          </p:nvPr>
        </p:nvGraphicFramePr>
        <p:xfrm>
          <a:off x="938016" y="1727447"/>
          <a:ext cx="10515600" cy="4357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2255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9F80E4-C9DF-A3E6-03AB-CA3E3E89EF17}"/>
              </a:ext>
            </a:extLst>
          </p:cNvPr>
          <p:cNvSpPr>
            <a:spLocks noGrp="1"/>
          </p:cNvSpPr>
          <p:nvPr>
            <p:ph idx="1"/>
          </p:nvPr>
        </p:nvSpPr>
        <p:spPr>
          <a:xfrm>
            <a:off x="1981200" y="1575153"/>
            <a:ext cx="8229600" cy="4711700"/>
          </a:xfrm>
        </p:spPr>
        <p:txBody>
          <a:bodyPr>
            <a:normAutofit fontScale="85000" lnSpcReduction="10000"/>
          </a:bodyPr>
          <a:lstStyle/>
          <a:p>
            <a:r>
              <a:rPr lang="en-US" sz="2000" dirty="0"/>
              <a:t>Whether the blanket applies to one single building and contents schedule with total values above the $1M limit, multiple risks on the same location/campus, or multiple risks at multiple locations a statement of values is required.  </a:t>
            </a:r>
            <a:r>
              <a:rPr lang="en-US" sz="2000" u="sng" dirty="0"/>
              <a:t>Again, only one multi location blanket is allowed by manual rules. </a:t>
            </a:r>
          </a:p>
          <a:p>
            <a:r>
              <a:rPr lang="en-US" sz="2000" dirty="0"/>
              <a:t>When completing the statement of values for a blanket policy, remember that the total blanket values determines the coinsurance that will apply.  </a:t>
            </a:r>
            <a:r>
              <a:rPr lang="en-US" sz="2000" b="1" dirty="0"/>
              <a:t>Any blanket sharing a $1M limit with total values above $1.25M up to $2M should be entered on the blanket schedule at 50% coinsurance</a:t>
            </a:r>
            <a:r>
              <a:rPr lang="en-US" sz="2000" dirty="0"/>
              <a:t>, </a:t>
            </a:r>
            <a:r>
              <a:rPr lang="en-US" sz="2000" b="1" dirty="0"/>
              <a:t>if higher than $2M a 0% coinsurance should be entered on the statement of values</a:t>
            </a:r>
            <a:r>
              <a:rPr lang="en-US" sz="2000" dirty="0"/>
              <a:t>.  Any blanket total values less than $1.25M can be entered on the statement of values as 80%, 90%, or 100% - there is a credit for 90% and 100% coinsurance, coinsurance penalties would be calculated by claims based on the option entered.  </a:t>
            </a:r>
          </a:p>
          <a:p>
            <a:r>
              <a:rPr lang="en-US" sz="2000" dirty="0"/>
              <a:t>MWUA staff will suspense to require an updated statement of values 60 days in advance upon renewal.  </a:t>
            </a:r>
          </a:p>
          <a:p>
            <a:pPr marL="0" indent="0">
              <a:buNone/>
            </a:pPr>
            <a:r>
              <a:rPr lang="en-US" sz="2000" dirty="0"/>
              <a:t>   </a:t>
            </a:r>
          </a:p>
        </p:txBody>
      </p:sp>
      <p:sp>
        <p:nvSpPr>
          <p:cNvPr id="3" name="Title 2">
            <a:extLst>
              <a:ext uri="{FF2B5EF4-FFF2-40B4-BE49-F238E27FC236}">
                <a16:creationId xmlns:a16="http://schemas.microsoft.com/office/drawing/2014/main" id="{C5DC07D8-C94E-7CF7-DBFF-63C8FB48E58C}"/>
              </a:ext>
            </a:extLst>
          </p:cNvPr>
          <p:cNvSpPr>
            <a:spLocks noGrp="1"/>
          </p:cNvSpPr>
          <p:nvPr>
            <p:ph type="title"/>
          </p:nvPr>
        </p:nvSpPr>
        <p:spPr>
          <a:xfrm>
            <a:off x="1442677" y="0"/>
            <a:ext cx="10749323" cy="1571526"/>
          </a:xfrm>
        </p:spPr>
        <p:txBody>
          <a:bodyPr>
            <a:normAutofit/>
          </a:bodyPr>
          <a:lstStyle/>
          <a:p>
            <a:r>
              <a:rPr lang="en-US" sz="2400" dirty="0"/>
              <a:t>A Properly Completed Statement of Values is Required for Blanket Schedules</a:t>
            </a:r>
          </a:p>
        </p:txBody>
      </p:sp>
    </p:spTree>
    <p:extLst>
      <p:ext uri="{BB962C8B-B14F-4D97-AF65-F5344CB8AC3E}">
        <p14:creationId xmlns:p14="http://schemas.microsoft.com/office/powerpoint/2010/main" val="356825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32D15CB3-AC64-41F7-86F8-22A111F3D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9B8FAC53-55F6-4B51-8FAD-977E5E7D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BC29D267-CD4D-4FD7-8F45-1C8FB4235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0EFC9A2B-D1CA-4247-836D-EAB80EB5E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F4F9AB28-B3F0-425B-8E51-E16DDB853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891B00CE-2CF5-4DF1-A345-4516E2E83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8B332657-F1E9-428F-BA70-8DD848E55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766A6EF8-94C7-4127-9EF9-584AD6885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3B1C2001-8549-4C7B-86AB-049B0C99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3" name="Title 2">
            <a:extLst>
              <a:ext uri="{FF2B5EF4-FFF2-40B4-BE49-F238E27FC236}">
                <a16:creationId xmlns:a16="http://schemas.microsoft.com/office/drawing/2014/main" id="{D03BF618-468F-2CBC-90C5-0429F9FA60E9}"/>
              </a:ext>
            </a:extLst>
          </p:cNvPr>
          <p:cNvSpPr>
            <a:spLocks noGrp="1"/>
          </p:cNvSpPr>
          <p:nvPr>
            <p:ph type="title"/>
          </p:nvPr>
        </p:nvSpPr>
        <p:spPr>
          <a:xfrm>
            <a:off x="1198181" y="168425"/>
            <a:ext cx="9988166" cy="1499401"/>
          </a:xfrm>
        </p:spPr>
        <p:txBody>
          <a:bodyPr>
            <a:normAutofit/>
          </a:bodyPr>
          <a:lstStyle/>
          <a:p>
            <a:pPr algn="ctr"/>
            <a:r>
              <a:rPr lang="en-US"/>
              <a:t>Blanket Statement of Value requirements</a:t>
            </a:r>
          </a:p>
        </p:txBody>
      </p:sp>
      <p:grpSp>
        <p:nvGrpSpPr>
          <p:cNvPr id="23" name="Bottom Right">
            <a:extLst>
              <a:ext uri="{FF2B5EF4-FFF2-40B4-BE49-F238E27FC236}">
                <a16:creationId xmlns:a16="http://schemas.microsoft.com/office/drawing/2014/main" id="{921D9B61-CDA2-49D1-82AA-534691496F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A202591B-301C-460E-801A-4C116AC08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257EC7EC-4934-4A65-B3AA-6AE3BD073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201FEC27-F3E2-41E5-8C3B-FF66A13D8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CBFE67A7-A995-43D6-8414-EBB2A758A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6DB28E40-FF5E-459D-B516-A16554BB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9724247A-6615-4D27-80F0-339276282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495168B2-CEF6-486B-AD0C-D063CDD98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E27C133D-9749-4B34-9018-29F3FF86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10388060-18B7-4BD6-A3C5-F6B8E1467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1">
            <a:extLst>
              <a:ext uri="{FF2B5EF4-FFF2-40B4-BE49-F238E27FC236}">
                <a16:creationId xmlns:a16="http://schemas.microsoft.com/office/drawing/2014/main" id="{F3B4996E-328D-FEB6-AC67-B47E0EFD6C78}"/>
              </a:ext>
            </a:extLst>
          </p:cNvPr>
          <p:cNvGraphicFramePr>
            <a:graphicFrameLocks noGrp="1"/>
          </p:cNvGraphicFramePr>
          <p:nvPr>
            <p:ph idx="1"/>
            <p:extLst>
              <p:ext uri="{D42A27DB-BD31-4B8C-83A1-F6EECF244321}">
                <p14:modId xmlns:p14="http://schemas.microsoft.com/office/powerpoint/2010/main" val="2075098308"/>
              </p:ext>
            </p:extLst>
          </p:nvPr>
        </p:nvGraphicFramePr>
        <p:xfrm>
          <a:off x="551473" y="1810576"/>
          <a:ext cx="10982090" cy="4276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6186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9EEFA-5FA2-90D4-253D-CD1582B0FFDE}"/>
              </a:ext>
            </a:extLst>
          </p:cNvPr>
          <p:cNvSpPr>
            <a:spLocks noGrp="1"/>
          </p:cNvSpPr>
          <p:nvPr>
            <p:ph type="title"/>
          </p:nvPr>
        </p:nvSpPr>
        <p:spPr>
          <a:xfrm>
            <a:off x="761360" y="94967"/>
            <a:ext cx="10515600" cy="1325563"/>
          </a:xfrm>
        </p:spPr>
        <p:txBody>
          <a:bodyPr>
            <a:normAutofit/>
          </a:bodyPr>
          <a:lstStyle/>
          <a:p>
            <a:pPr algn="ctr"/>
            <a:r>
              <a:rPr lang="en-US" sz="2800" dirty="0"/>
              <a:t>Required information on Statement of Values</a:t>
            </a:r>
          </a:p>
        </p:txBody>
      </p:sp>
      <p:sp>
        <p:nvSpPr>
          <p:cNvPr id="3" name="Content Placeholder 2">
            <a:extLst>
              <a:ext uri="{FF2B5EF4-FFF2-40B4-BE49-F238E27FC236}">
                <a16:creationId xmlns:a16="http://schemas.microsoft.com/office/drawing/2014/main" id="{DB825E6D-2F80-0D6B-0875-BF492A6DE703}"/>
              </a:ext>
            </a:extLst>
          </p:cNvPr>
          <p:cNvSpPr>
            <a:spLocks noGrp="1"/>
          </p:cNvSpPr>
          <p:nvPr>
            <p:ph idx="1"/>
          </p:nvPr>
        </p:nvSpPr>
        <p:spPr>
          <a:xfrm>
            <a:off x="838200" y="1328322"/>
            <a:ext cx="10515600" cy="5253487"/>
          </a:xfrm>
        </p:spPr>
        <p:txBody>
          <a:bodyPr>
            <a:normAutofit fontScale="77500" lnSpcReduction="20000"/>
          </a:bodyPr>
          <a:lstStyle/>
          <a:p>
            <a:pPr marL="0" indent="0">
              <a:buNone/>
            </a:pPr>
            <a:r>
              <a:rPr lang="en-US" dirty="0"/>
              <a:t>* </a:t>
            </a:r>
            <a:r>
              <a:rPr lang="en-US" sz="2200" dirty="0"/>
              <a:t>The MWUA Statement of Values can be found on the MWUA website (application and forms section).   It is required to log into the site as a first-time user to establish a user ID and Password – link to the website is   </a:t>
            </a:r>
            <a:r>
              <a:rPr lang="en-US" sz="2200" dirty="0">
                <a:solidFill>
                  <a:schemeClr val="accent2"/>
                </a:solidFill>
                <a:hlinkClick r:id="rId2">
                  <a:extLst>
                    <a:ext uri="{A12FA001-AC4F-418D-AE19-62706E023703}">
                      <ahyp:hlinkClr xmlns:ahyp="http://schemas.microsoft.com/office/drawing/2018/hyperlinkcolor" val="tx"/>
                    </a:ext>
                  </a:extLst>
                </a:hlinkClick>
              </a:rPr>
              <a:t>https://msplans.com/</a:t>
            </a:r>
            <a:r>
              <a:rPr lang="en-US" sz="2200" dirty="0">
                <a:solidFill>
                  <a:schemeClr val="accent2"/>
                </a:solidFill>
              </a:rPr>
              <a:t> - </a:t>
            </a:r>
            <a:r>
              <a:rPr lang="en-US" sz="2200" dirty="0">
                <a:solidFill>
                  <a:schemeClr val="tx1"/>
                </a:solidFill>
              </a:rPr>
              <a:t>use the agency/producer code for setting up access. </a:t>
            </a:r>
          </a:p>
          <a:p>
            <a:pPr marL="0" indent="0">
              <a:buNone/>
            </a:pPr>
            <a:r>
              <a:rPr lang="en-US" sz="2200" dirty="0">
                <a:solidFill>
                  <a:schemeClr val="tx1"/>
                </a:solidFill>
              </a:rPr>
              <a:t>* Most of the columns on the spreadsheet are self-explanatory. Some clarification:</a:t>
            </a:r>
          </a:p>
          <a:p>
            <a:pPr marL="0" indent="0">
              <a:buNone/>
            </a:pPr>
            <a:r>
              <a:rPr lang="en-US" sz="2200" dirty="0">
                <a:solidFill>
                  <a:schemeClr val="tx1"/>
                </a:solidFill>
              </a:rPr>
              <a:t>The </a:t>
            </a:r>
            <a:r>
              <a:rPr lang="en-US" sz="2200" u="sng" dirty="0">
                <a:solidFill>
                  <a:schemeClr val="tx1"/>
                </a:solidFill>
              </a:rPr>
              <a:t>building limit </a:t>
            </a:r>
            <a:r>
              <a:rPr lang="en-US" sz="2200" dirty="0">
                <a:solidFill>
                  <a:schemeClr val="tx1"/>
                </a:solidFill>
              </a:rPr>
              <a:t>is a maximum of $1M between the building and contents column combined.  </a:t>
            </a:r>
          </a:p>
          <a:p>
            <a:pPr marL="0" indent="0">
              <a:buNone/>
            </a:pPr>
            <a:r>
              <a:rPr lang="en-US" sz="2200" dirty="0"/>
              <a:t>The total </a:t>
            </a:r>
            <a:r>
              <a:rPr lang="en-US" sz="2200" b="1" u="sng" dirty="0"/>
              <a:t>value</a:t>
            </a:r>
            <a:r>
              <a:rPr lang="en-US" sz="2200" dirty="0"/>
              <a:t> should be the 100% Building and the 100% Contents values either RCV or ACV depending on the coverage intent. If there is no intent to cover contents leave that column blank.</a:t>
            </a:r>
          </a:p>
          <a:p>
            <a:pPr marL="0" indent="0">
              <a:buNone/>
            </a:pPr>
            <a:r>
              <a:rPr lang="en-US" sz="2200" dirty="0"/>
              <a:t>Coinsurance should be entered according to the requirements based on total values explained on slide 6.  </a:t>
            </a:r>
          </a:p>
          <a:p>
            <a:pPr marL="0" indent="0">
              <a:buNone/>
            </a:pPr>
            <a:r>
              <a:rPr lang="en-US" sz="2200" dirty="0"/>
              <a:t>Blanket # applies to situations where the intent is to group buildings at the same location/campus into separate blanket coverages.  For each building or building with contents enter the blanket # to confirm blanket coverage intent.  Only enter a $1M limit for the first property in the blanket and enter “included” for the other buildings </a:t>
            </a:r>
          </a:p>
          <a:p>
            <a:pPr marL="0" indent="0">
              <a:buNone/>
            </a:pPr>
            <a:r>
              <a:rPr lang="en-US" sz="2200" dirty="0"/>
              <a:t>If there is one blanket only use #1 for all scheduled and enter .  </a:t>
            </a:r>
          </a:p>
          <a:p>
            <a:pPr marL="0" indent="0">
              <a:buNone/>
            </a:pPr>
            <a:r>
              <a:rPr lang="en-US" sz="2200" dirty="0"/>
              <a:t>Any scheduled buildings not subject to the blanket with intent to insure on a  “building by building” separate $1M limit basis would not have a blanket #.  </a:t>
            </a:r>
          </a:p>
          <a:p>
            <a:endParaRPr lang="en-US" sz="2200" dirty="0"/>
          </a:p>
        </p:txBody>
      </p:sp>
    </p:spTree>
    <p:extLst>
      <p:ext uri="{BB962C8B-B14F-4D97-AF65-F5344CB8AC3E}">
        <p14:creationId xmlns:p14="http://schemas.microsoft.com/office/powerpoint/2010/main" val="3496244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A76AA-13B8-DA33-AE42-675CF45B2A25}"/>
              </a:ext>
            </a:extLst>
          </p:cNvPr>
          <p:cNvSpPr>
            <a:spLocks noGrp="1"/>
          </p:cNvSpPr>
          <p:nvPr>
            <p:ph type="title"/>
          </p:nvPr>
        </p:nvSpPr>
        <p:spPr>
          <a:xfrm>
            <a:off x="838200" y="365126"/>
            <a:ext cx="10515600" cy="741376"/>
          </a:xfrm>
        </p:spPr>
        <p:txBody>
          <a:bodyPr>
            <a:normAutofit/>
          </a:bodyPr>
          <a:lstStyle/>
          <a:p>
            <a:pPr algn="ctr"/>
            <a:r>
              <a:rPr lang="en-US" sz="2400" dirty="0"/>
              <a:t>Some of the Info Required on a Comm Application</a:t>
            </a:r>
          </a:p>
        </p:txBody>
      </p:sp>
      <p:sp>
        <p:nvSpPr>
          <p:cNvPr id="3" name="Content Placeholder 2">
            <a:extLst>
              <a:ext uri="{FF2B5EF4-FFF2-40B4-BE49-F238E27FC236}">
                <a16:creationId xmlns:a16="http://schemas.microsoft.com/office/drawing/2014/main" id="{205B5D02-5B42-A32B-5B75-CEDCF9F3A73B}"/>
              </a:ext>
            </a:extLst>
          </p:cNvPr>
          <p:cNvSpPr>
            <a:spLocks noGrp="1"/>
          </p:cNvSpPr>
          <p:nvPr>
            <p:ph idx="1"/>
          </p:nvPr>
        </p:nvSpPr>
        <p:spPr>
          <a:xfrm>
            <a:off x="984197" y="1997850"/>
            <a:ext cx="10515600" cy="5070461"/>
          </a:xfrm>
        </p:spPr>
        <p:txBody>
          <a:bodyPr>
            <a:normAutofit/>
          </a:bodyPr>
          <a:lstStyle/>
          <a:p>
            <a:r>
              <a:rPr lang="en-US" sz="2000" dirty="0"/>
              <a:t>Coverage cannot be bound if a high hazard flood zone applies (A, V, AE, AV etc.) and the flood coverage is not active or in place (this should be verified by the servicing agency to prevent E&amp;O issues and/ or Claim declinations to the insured at time of loss for misrepresentation). </a:t>
            </a:r>
          </a:p>
          <a:p>
            <a:r>
              <a:rPr lang="en-US" sz="2000" dirty="0"/>
              <a:t>Special base rates apply to scheduled awnings, fences, sheds, etc. – for special type structures check with MWUA underwriting for coverage eligibility and classification. </a:t>
            </a:r>
          </a:p>
          <a:p>
            <a:r>
              <a:rPr lang="en-US" sz="2000" dirty="0"/>
              <a:t>Front and Back Photographs if each building or special type structure submitted for coverage must be provided with the completed and signed application to MWUA Underwriting.  The photos should be current, minimum within 60 days of application effective date.</a:t>
            </a:r>
          </a:p>
        </p:txBody>
      </p:sp>
    </p:spTree>
    <p:extLst>
      <p:ext uri="{BB962C8B-B14F-4D97-AF65-F5344CB8AC3E}">
        <p14:creationId xmlns:p14="http://schemas.microsoft.com/office/powerpoint/2010/main" val="3637953340"/>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Rockwell"/>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9913</TotalTime>
  <Words>2606</Words>
  <Application>Microsoft Office PowerPoint</Application>
  <PresentationFormat>Widescreen</PresentationFormat>
  <Paragraphs>148</Paragraphs>
  <Slides>23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Black</vt:lpstr>
      <vt:lpstr>Avenir Next LT Pro</vt:lpstr>
      <vt:lpstr>AvenirNext LT Pro Medium</vt:lpstr>
      <vt:lpstr>Calibri</vt:lpstr>
      <vt:lpstr>Rockwell</vt:lpstr>
      <vt:lpstr>Segoe UI</vt:lpstr>
      <vt:lpstr>Wingdings</vt:lpstr>
      <vt:lpstr>ExploreVTI</vt:lpstr>
      <vt:lpstr>PowerPoint Presentation</vt:lpstr>
      <vt:lpstr>Commercial Applications – Things to Know</vt:lpstr>
      <vt:lpstr>Application of the % deductible</vt:lpstr>
      <vt:lpstr>Commercial Blanket Options</vt:lpstr>
      <vt:lpstr>Things to know about Blanketing a risk schedule </vt:lpstr>
      <vt:lpstr>A Properly Completed Statement of Values is Required for Blanket Schedules</vt:lpstr>
      <vt:lpstr>Blanket Statement of Value requirements</vt:lpstr>
      <vt:lpstr>Required information on Statement of Values</vt:lpstr>
      <vt:lpstr>Some of the Info Required on a Comm Application</vt:lpstr>
      <vt:lpstr>Other Commercial Facts</vt:lpstr>
      <vt:lpstr>Commercial HABITATIONAL</vt:lpstr>
      <vt:lpstr>Commercial Habitational Cont.</vt:lpstr>
      <vt:lpstr>Commercial Rates effective 4-1-2024</vt:lpstr>
      <vt:lpstr>Commercial Rating Continued</vt:lpstr>
      <vt:lpstr>Commercial Rating Continued</vt:lpstr>
      <vt:lpstr>Guidewire Policy System </vt:lpstr>
      <vt:lpstr>New Quote/Application Tips</vt:lpstr>
      <vt:lpstr>New Application Important Points </vt:lpstr>
      <vt:lpstr>Endorsements</vt:lpstr>
      <vt:lpstr>Cancellations</vt:lpstr>
      <vt:lpstr>PowerPoint Presentation</vt:lpstr>
      <vt:lpstr>Reporting A Claim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Mississippi Windstorm Underwriting Association</dc:title>
  <dc:creator>Reggie Ott</dc:creator>
  <cp:lastModifiedBy>Reggie Ott</cp:lastModifiedBy>
  <cp:revision>70</cp:revision>
  <cp:lastPrinted>2024-02-07T15:47:12Z</cp:lastPrinted>
  <dcterms:created xsi:type="dcterms:W3CDTF">2022-07-26T13:53:53Z</dcterms:created>
  <dcterms:modified xsi:type="dcterms:W3CDTF">2024-02-29T13:47:03Z</dcterms:modified>
</cp:coreProperties>
</file>